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87" r:id="rId2"/>
    <p:sldId id="289" r:id="rId3"/>
    <p:sldId id="290" r:id="rId4"/>
    <p:sldId id="294" r:id="rId5"/>
    <p:sldId id="295" r:id="rId6"/>
    <p:sldId id="293" r:id="rId7"/>
    <p:sldId id="296" r:id="rId8"/>
    <p:sldId id="297" r:id="rId9"/>
    <p:sldId id="292" r:id="rId10"/>
    <p:sldId id="302" r:id="rId11"/>
    <p:sldId id="338" r:id="rId12"/>
    <p:sldId id="334" r:id="rId13"/>
    <p:sldId id="336" r:id="rId14"/>
    <p:sldId id="352" r:id="rId15"/>
    <p:sldId id="337" r:id="rId16"/>
    <p:sldId id="339" r:id="rId17"/>
    <p:sldId id="341" r:id="rId18"/>
    <p:sldId id="342" r:id="rId19"/>
    <p:sldId id="344" r:id="rId20"/>
    <p:sldId id="345" r:id="rId21"/>
    <p:sldId id="346" r:id="rId22"/>
    <p:sldId id="262" r:id="rId23"/>
    <p:sldId id="299" r:id="rId24"/>
    <p:sldId id="263" r:id="rId25"/>
    <p:sldId id="267" r:id="rId26"/>
    <p:sldId id="273" r:id="rId27"/>
    <p:sldId id="347" r:id="rId28"/>
    <p:sldId id="333" r:id="rId29"/>
    <p:sldId id="314" r:id="rId30"/>
    <p:sldId id="349" r:id="rId31"/>
    <p:sldId id="348" r:id="rId32"/>
    <p:sldId id="317" r:id="rId33"/>
    <p:sldId id="315" r:id="rId34"/>
    <p:sldId id="283" r:id="rId35"/>
    <p:sldId id="353" r:id="rId36"/>
    <p:sldId id="312"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71">
          <p15:clr>
            <a:srgbClr val="9AA0A6"/>
          </p15:clr>
        </p15:guide>
        <p15:guide id="2" pos="303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2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95" autoAdjust="0"/>
  </p:normalViewPr>
  <p:slideViewPr>
    <p:cSldViewPr snapToGrid="0">
      <p:cViewPr>
        <p:scale>
          <a:sx n="81" d="100"/>
          <a:sy n="81" d="100"/>
        </p:scale>
        <p:origin x="1264" y="364"/>
      </p:cViewPr>
      <p:guideLst>
        <p:guide orient="horz" pos="2071"/>
        <p:guide pos="30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6477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theguardian.com/australia-news/2019/mar/08/national-disgrace-glencore-coal-campaign-revelations-prompt-calls-for-refor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bc.net.au/news/2019-03-25/energy-companies-gouge-customers-hazelwood-electricity-bill/1091094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eguardian.com/environment/2019/mar/01/out-on-its-own-australia-the-only-country-to-use-climate-funding-to-upgrade-coal-fired-plan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bc.net.au/news/2018-08-15/gupta-launches-1-billion-renewables-program-in-whyalla/10122036"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abc.net.au/news/2018-09-24/whyalla-steelworks-how-a-town-saved-itself/9984998" TargetMode="External"/><Relationship Id="rId4" Type="http://schemas.openxmlformats.org/officeDocument/2006/relationships/hyperlink" Target="https://reneweconomy.com.au/gupta-doubles-down-on-green-industrial-plans-for-whyalla-powered-by-cheap-renewables-24759/"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 TITLE SLIDE</a:t>
            </a:r>
          </a:p>
          <a:p>
            <a:pPr marL="158750" indent="0">
              <a:buNone/>
            </a:pPr>
            <a:endParaRPr lang="en-AU" sz="1100" b="0" i="0" u="none" strike="noStrike" cap="none" dirty="0" smtClean="0">
              <a:solidFill>
                <a:srgbClr val="000000"/>
              </a:solidFill>
              <a:effectLst/>
              <a:latin typeface="Arial"/>
              <a:ea typeface="Arial"/>
              <a:cs typeface="Arial"/>
              <a:sym typeface="Arial"/>
            </a:endParaRPr>
          </a:p>
          <a:p>
            <a:pPr marL="158750" indent="0">
              <a:buNone/>
            </a:pPr>
            <a:r>
              <a:rPr lang="en-AU" sz="1100" b="0" i="0" u="none" strike="noStrike" cap="none" dirty="0" smtClean="0">
                <a:solidFill>
                  <a:srgbClr val="000000"/>
                </a:solidFill>
                <a:effectLst/>
                <a:latin typeface="Arial"/>
                <a:ea typeface="Arial"/>
                <a:cs typeface="Arial"/>
                <a:sym typeface="Arial"/>
              </a:rPr>
              <a:t>Thank you for having me, its great to be here with _________ to talk about Repowering Australia with clean energy.</a:t>
            </a:r>
            <a:endParaRPr lang="en-A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613858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e1d5caaaf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e1d5caaaf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10: … AND WE HAVE A PLAN </a:t>
            </a:r>
          </a:p>
          <a:p>
            <a:pPr marL="158750" indent="0">
              <a:buNone/>
            </a:pPr>
            <a:r>
              <a:rPr lang="en-AU" sz="1100" b="0" i="0" u="none" strike="noStrike" cap="none" dirty="0" smtClean="0">
                <a:solidFill>
                  <a:srgbClr val="000000"/>
                </a:solidFill>
                <a:effectLst/>
                <a:latin typeface="Arial"/>
                <a:ea typeface="Arial"/>
                <a:cs typeface="Arial"/>
                <a:sym typeface="Arial"/>
              </a:rPr>
              <a:t>The good news we have a plan to get there – the Repower Australia Plan.  This plan outlines how we can repower the country with 100% clean energy, rewrite the rules of our failing electricity system and replace the polluters holding us back.</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034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11: HERE’S HOW 100% RENEWABLES WILL WORK</a:t>
            </a:r>
          </a:p>
          <a:p>
            <a:pPr marL="158750" indent="0">
              <a:buNone/>
            </a:pPr>
            <a:r>
              <a:rPr lang="en-AU" sz="1100" b="0" i="0" u="none" strike="noStrike" cap="none" dirty="0" smtClean="0">
                <a:solidFill>
                  <a:srgbClr val="000000"/>
                </a:solidFill>
                <a:effectLst/>
                <a:latin typeface="Arial"/>
                <a:ea typeface="Arial"/>
                <a:cs typeface="Arial"/>
                <a:sym typeface="Arial"/>
              </a:rPr>
              <a:t>So how will 100% renewables work in practice?</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996038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12: BIG ON LOW-COST RENEWABLES</a:t>
            </a:r>
          </a:p>
          <a:p>
            <a:pPr marL="158750" indent="0">
              <a:buNone/>
            </a:pPr>
            <a:r>
              <a:rPr lang="en-AU" sz="1100" b="0" i="0" u="none" strike="noStrike" cap="none" dirty="0" smtClean="0">
                <a:solidFill>
                  <a:srgbClr val="000000"/>
                </a:solidFill>
                <a:effectLst/>
                <a:latin typeface="Arial"/>
                <a:ea typeface="Arial"/>
                <a:cs typeface="Arial"/>
                <a:sym typeface="Arial"/>
              </a:rPr>
              <a:t>First we’re going to go big on the least-cost clean energy technology and that is wind and solar.  We’re going to see a lot of large-scale wind and solar farms.</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74019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13: FILL THE GAPS WITH A DIVERSITY OF TECHNOLOGY</a:t>
            </a:r>
          </a:p>
          <a:p>
            <a:pPr marL="158750" indent="0">
              <a:buNone/>
            </a:pPr>
            <a:r>
              <a:rPr lang="en-AU" sz="1100" b="0" i="0" u="none" strike="noStrike" cap="none" dirty="0" smtClean="0">
                <a:solidFill>
                  <a:srgbClr val="000000"/>
                </a:solidFill>
                <a:effectLst/>
                <a:latin typeface="Arial"/>
                <a:ea typeface="Arial"/>
                <a:cs typeface="Arial"/>
                <a:sym typeface="Arial"/>
              </a:rPr>
              <a:t>Then we’re going to fill the gaps – overnight and on low-wind days with a diversity of other technologies, like battery storage, pumped hydro, concentrating solar thermal, and sustainable bioenergy.</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043230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14: FILL THE GAPS WITH A DIVERSITY OF TECHNOLOGY</a:t>
            </a:r>
          </a:p>
          <a:p>
            <a:pPr marL="158750" indent="0">
              <a:buNone/>
            </a:pPr>
            <a:r>
              <a:rPr lang="en-AU" sz="1100" b="0" i="0" u="none" strike="noStrike" cap="none" dirty="0" smtClean="0">
                <a:solidFill>
                  <a:srgbClr val="000000"/>
                </a:solidFill>
                <a:effectLst/>
                <a:latin typeface="Arial"/>
                <a:ea typeface="Arial"/>
                <a:cs typeface="Arial"/>
                <a:sym typeface="Arial"/>
              </a:rPr>
              <a:t>Modelling from both UNSW and energy consultancy ITPower show that to get the least-cost and most reliable mix of generation we need a diversity of technologies, in a diversity of locations, which can run for different durations. For example when the wind is blowing a gale at different times in South Australia and Northern Queensland, so we need wind farms in both places.</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119254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15: FILL THE GAPS WITH A DIVERSITY OF TECHNOLOGY</a:t>
            </a:r>
          </a:p>
          <a:p>
            <a:pPr marL="158750" indent="0">
              <a:buNone/>
            </a:pPr>
            <a:r>
              <a:rPr lang="en-AU" sz="1100" b="0" i="0" u="none" strike="noStrike" cap="none" dirty="0" smtClean="0">
                <a:solidFill>
                  <a:srgbClr val="000000"/>
                </a:solidFill>
                <a:effectLst/>
                <a:latin typeface="Arial"/>
                <a:ea typeface="Arial"/>
                <a:cs typeface="Arial"/>
                <a:sym typeface="Arial"/>
              </a:rPr>
              <a:t>What this means is complete paradigm shift in how our energy system will work.  From a 20</a:t>
            </a:r>
            <a:r>
              <a:rPr lang="en-AU" sz="1100" b="0" i="0" u="none" strike="noStrike" cap="none" baseline="30000" dirty="0" smtClean="0">
                <a:solidFill>
                  <a:srgbClr val="000000"/>
                </a:solidFill>
                <a:effectLst/>
                <a:latin typeface="Arial"/>
                <a:ea typeface="Arial"/>
                <a:cs typeface="Arial"/>
                <a:sym typeface="Arial"/>
              </a:rPr>
              <a:t>th</a:t>
            </a:r>
            <a:r>
              <a:rPr lang="en-AU" sz="1100" b="0" i="0" u="none" strike="noStrike" cap="none" dirty="0" smtClean="0">
                <a:solidFill>
                  <a:srgbClr val="000000"/>
                </a:solidFill>
                <a:effectLst/>
                <a:latin typeface="Arial"/>
                <a:ea typeface="Arial"/>
                <a:cs typeface="Arial"/>
                <a:sym typeface="Arial"/>
              </a:rPr>
              <a:t> Century system based on baseload coal power plants, that run all the time (because they can’t ramp down) and times of peak energy demand being met by peaking gas plants and hydro power.  Moving to a system where the bulk of our electricity needs are met by low-cost variable renewables like wind and solar and the gaps are filled by dispatchable renewable technologies and storage.</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17057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16: SMALL SO EVERYONE CAN BENEFIT</a:t>
            </a:r>
          </a:p>
          <a:p>
            <a:pPr marL="158750" indent="0">
              <a:buNone/>
            </a:pPr>
            <a:r>
              <a:rPr lang="en-AU" sz="1100" b="0" i="0" u="none" strike="noStrike" cap="none" dirty="0" smtClean="0">
                <a:solidFill>
                  <a:srgbClr val="000000"/>
                </a:solidFill>
                <a:effectLst/>
                <a:latin typeface="Arial"/>
                <a:ea typeface="Arial"/>
                <a:cs typeface="Arial"/>
                <a:sym typeface="Arial"/>
              </a:rPr>
              <a:t>Actually the new decentralised energy technologies create new opportunities for everyone to participate in our energy system – the small and medium sized systems enable a more distributed application. Just think of the solar household system, hot water system or the smart meters in your home.</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With these new opportunities, the times when the motto was a “better power station is always a bigger power station farther away” are gone. In fact, controlling, owning and benefitting from electricity generation is no longer left to a few big corporates anymore. All members of the community can participate and enjoy the many benefits of clean and affordable electricity from renewable energy technologies. </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According to CSIRO and Energy Networks Australia at least 30-45% of Australia’s future energy generation will be local and customer-owned, in homes, businesses and communities. In the future all Australians will be able to access and benefit from decentralised generation, energy efficiency and storage. </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Apart from the more obvious beneficiaries like solar households, businesses, councils and farmers, the renewable energy revolution creates opportunities for: </a:t>
            </a:r>
          </a:p>
          <a:p>
            <a:pPr marL="457200" lvl="0" indent="-298450"/>
            <a:r>
              <a:rPr lang="en-AU" sz="1100" b="0" i="0" u="none" strike="noStrike" cap="none" dirty="0" smtClean="0">
                <a:solidFill>
                  <a:srgbClr val="000000"/>
                </a:solidFill>
                <a:effectLst/>
                <a:latin typeface="Arial"/>
                <a:ea typeface="Arial"/>
                <a:cs typeface="Arial"/>
                <a:sym typeface="Arial"/>
              </a:rPr>
              <a:t>Aboriginal and remote communities – solar systems are a no brainer in the outback and can help to significantly reduce their power bills which high as $3000 a quarter;</a:t>
            </a:r>
          </a:p>
          <a:p>
            <a:pPr marL="457200" lvl="0" indent="-298450"/>
            <a:r>
              <a:rPr lang="en-AU" sz="1100" b="0" i="0" u="none" strike="noStrike" cap="none" dirty="0" smtClean="0">
                <a:solidFill>
                  <a:srgbClr val="000000"/>
                </a:solidFill>
                <a:effectLst/>
                <a:latin typeface="Arial"/>
                <a:ea typeface="Arial"/>
                <a:cs typeface="Arial"/>
                <a:sym typeface="Arial"/>
              </a:rPr>
              <a:t>Vulnerable and locked out energy users -those include renters, people who live in apartments, have unsuitable roofs or cannot afford them. Innovative business models and initiatives like Solar Gardens or the Darebin Solar Savers Program can enable them to participate.</a:t>
            </a:r>
          </a:p>
          <a:p>
            <a:pPr marL="457200" lvl="0" indent="-298450"/>
            <a:r>
              <a:rPr lang="en-AU" sz="1100" b="0" i="0" u="none" strike="noStrike" cap="none" dirty="0" smtClean="0">
                <a:solidFill>
                  <a:srgbClr val="000000"/>
                </a:solidFill>
                <a:effectLst/>
                <a:latin typeface="Arial"/>
                <a:ea typeface="Arial"/>
                <a:cs typeface="Arial"/>
                <a:sym typeface="Arial"/>
              </a:rPr>
              <a:t>It is also a great opportunity for fossil fuel workers and their communities.</a:t>
            </a:r>
            <a:r>
              <a:rPr lang="en-AU" sz="1100" b="0" i="0" u="none" strike="noStrike" cap="none" baseline="0" dirty="0" smtClean="0">
                <a:solidFill>
                  <a:srgbClr val="000000"/>
                </a:solidFill>
                <a:effectLst/>
                <a:latin typeface="Arial"/>
                <a:ea typeface="Arial"/>
                <a:cs typeface="Arial"/>
                <a:sym typeface="Arial"/>
              </a:rPr>
              <a:t> T</a:t>
            </a:r>
            <a:r>
              <a:rPr lang="en-AU" sz="1100" b="0" i="0" u="none" strike="noStrike" cap="none" dirty="0" smtClean="0">
                <a:solidFill>
                  <a:srgbClr val="000000"/>
                </a:solidFill>
                <a:effectLst/>
                <a:latin typeface="Arial"/>
                <a:ea typeface="Arial"/>
                <a:cs typeface="Arial"/>
                <a:sym typeface="Arial"/>
              </a:rPr>
              <a:t>he inevitable phase out of dirty coal will bring new challenges but also create the chance to reuse the existing energy infrastructure for renewable energy generation, creating new jobs and bring long-term economic development to these regions</a:t>
            </a:r>
            <a:endParaRPr lang="en-A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29040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17: INDUSTRY AND TRANSPORT GO TO RENEWABLES TOO</a:t>
            </a:r>
          </a:p>
          <a:p>
            <a:pPr marL="158750" indent="0">
              <a:buNone/>
            </a:pPr>
            <a:r>
              <a:rPr lang="en-AU" sz="1100" b="0" i="0" u="none" strike="noStrike" cap="none" dirty="0" smtClean="0">
                <a:solidFill>
                  <a:srgbClr val="000000"/>
                </a:solidFill>
                <a:effectLst/>
                <a:latin typeface="Arial"/>
                <a:ea typeface="Arial"/>
                <a:cs typeface="Arial"/>
                <a:sym typeface="Arial"/>
              </a:rPr>
              <a:t>As the world moves to act on climate change, we are going to see cars, buses and trucks move from being powered by petrol and diesel to being powered by electricity.  Already in places like Norway, Electric Vehicles make up more than 50% of new car sales.  </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We will also see our homes switch away from gas for heating and cooking to more efficient electrical appliances.  While in industry, a whole range of industrial processes that rely on gas and coal for heat will switch to electric or renewable sources of heat.</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Fuel switching from fossil fuels to electricity will increase the demand for more renewable electricity. So our grid will be bigger than before, but we will be much less dependent on importing oil and there will be no need for fracking.</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768590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18: DEMAND IS AS IMPORTANT AS SUPPLY</a:t>
            </a:r>
          </a:p>
          <a:p>
            <a:pPr marL="158750" indent="0">
              <a:buNone/>
            </a:pPr>
            <a:r>
              <a:rPr lang="en-AU" sz="1100" b="0" i="0" u="none" strike="noStrike" cap="none" dirty="0" smtClean="0">
                <a:solidFill>
                  <a:srgbClr val="000000"/>
                </a:solidFill>
                <a:effectLst/>
                <a:latin typeface="Arial"/>
                <a:ea typeface="Arial"/>
                <a:cs typeface="Arial"/>
                <a:sym typeface="Arial"/>
              </a:rPr>
              <a:t>The cleanest form of energy is the energy we don’t use.  Australian houses and industry are some of the most inefficient in the industrialised world.  That means we can go a long way to reduce our energy needs, and create the same result.  From better insulated houses, to more efficient industrial processes, energy efficiency will be critical in a clean energy future. </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In the past we have focused predominantly on electricity supply, but electricity demand is also important, not only reducing it through energy efficiency, but shifting our energy use.  So for example we charge our electric cars or turn on our washing machines or hot water systems when the sun is shining and the wind is blowing.  This is called demand response and it is going to be critical in our future energy system.</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521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19: POLES AND WIRES ONLY WHERE WE NEED THEM</a:t>
            </a:r>
          </a:p>
          <a:p>
            <a:pPr marL="158750" indent="0">
              <a:buNone/>
            </a:pPr>
            <a:r>
              <a:rPr lang="en-AU" sz="1100" b="0" i="0" u="none" strike="noStrike" cap="none" dirty="0" smtClean="0">
                <a:solidFill>
                  <a:srgbClr val="000000"/>
                </a:solidFill>
                <a:effectLst/>
                <a:latin typeface="Arial"/>
                <a:ea typeface="Arial"/>
                <a:cs typeface="Arial"/>
                <a:sym typeface="Arial"/>
              </a:rPr>
              <a:t>Over the last decade electricity networks spent $70billion of your money gold plating our electricity grid.  This is the single biggest cause of electricity prices rising.  The backbone of a 100% renewables system will be a smarter grid.  While many people like the idea of going off-grid, the electricity grid is essential, it is part of our welfare system – ensuring everyone can access electricity to heat, cool, cook, wash etc. </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The future grid is going to look a little different. In some places there will be less grid – we will disconnect many edge of grid communities from the main grid and they will be serviced by mini-grids, with their own renewables and storage.  This will save everyone money.</a:t>
            </a:r>
          </a:p>
          <a:p>
            <a:pPr marL="158750" indent="0">
              <a:buNone/>
            </a:pPr>
            <a:r>
              <a:rPr lang="en-AU" sz="1100" b="0" i="0" u="none" strike="noStrike" cap="none" dirty="0" smtClean="0">
                <a:solidFill>
                  <a:srgbClr val="000000"/>
                </a:solidFill>
                <a:effectLst/>
                <a:latin typeface="Arial"/>
                <a:ea typeface="Arial"/>
                <a:cs typeface="Arial"/>
                <a:sym typeface="Arial"/>
              </a:rPr>
              <a:t/>
            </a:r>
            <a:br>
              <a:rPr lang="en-AU" sz="1100" b="0" i="0" u="none" strike="noStrike" cap="none" dirty="0" smtClean="0">
                <a:solidFill>
                  <a:srgbClr val="000000"/>
                </a:solidFill>
                <a:effectLst/>
                <a:latin typeface="Arial"/>
                <a:ea typeface="Arial"/>
                <a:cs typeface="Arial"/>
                <a:sym typeface="Arial"/>
              </a:rPr>
            </a:br>
            <a:r>
              <a:rPr lang="en-AU" sz="1100" b="0" i="0" u="none" strike="noStrike" cap="none" dirty="0" smtClean="0">
                <a:solidFill>
                  <a:srgbClr val="000000"/>
                </a:solidFill>
                <a:effectLst/>
                <a:latin typeface="Arial"/>
                <a:ea typeface="Arial"/>
                <a:cs typeface="Arial"/>
                <a:sym typeface="Arial"/>
              </a:rPr>
              <a:t>In some places there will be more poles and wires – we will build new transmission lines to those places where the sun shines the brightest and the wind blows the strongest – these will be Renewable Energy Zones and are the basis for AEMO’s plan for the future of our electricity system.</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144019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e1d5caaaf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e1d5caaaf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 AUSTRALIA IS AT A CROSSROADS</a:t>
            </a:r>
          </a:p>
          <a:p>
            <a:pPr marL="158750" indent="0">
              <a:buNone/>
            </a:pPr>
            <a:endParaRPr lang="en-AU" sz="1100" b="0" i="0" u="none" strike="noStrike" cap="none" dirty="0" smtClean="0">
              <a:solidFill>
                <a:srgbClr val="000000"/>
              </a:solidFill>
              <a:effectLst/>
              <a:latin typeface="Arial"/>
              <a:ea typeface="Arial"/>
              <a:cs typeface="Arial"/>
              <a:sym typeface="Arial"/>
            </a:endParaRPr>
          </a:p>
          <a:p>
            <a:pPr marL="158750" indent="0">
              <a:buNone/>
            </a:pPr>
            <a:r>
              <a:rPr lang="en-AU" sz="1100" b="0" i="0" u="none" strike="noStrike" cap="none" dirty="0" smtClean="0">
                <a:solidFill>
                  <a:srgbClr val="000000"/>
                </a:solidFill>
                <a:effectLst/>
                <a:latin typeface="Arial"/>
                <a:ea typeface="Arial"/>
                <a:cs typeface="Arial"/>
                <a:sym typeface="Arial"/>
              </a:rPr>
              <a:t>Australia is standing at a crossroads. We have a choice about our energy future.  However, that choice is no longer a choice between dirty energy and clean energy, it is not a matter of if, it's a choice about HOW we transition to clean energy.</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Will the transition be slow, bumpy and leave people behind? Or will it be quick, efficient and inclusive? </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Because the transition to clean energy is now inevitable.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35622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20: WE EXPORT RENEWABLES TO THE WORLD</a:t>
            </a:r>
          </a:p>
          <a:p>
            <a:pPr marL="158750" indent="0">
              <a:buNone/>
            </a:pPr>
            <a:r>
              <a:rPr lang="en-AU" sz="1100" b="0" i="0" u="none" strike="noStrike" cap="none" dirty="0" smtClean="0">
                <a:solidFill>
                  <a:srgbClr val="000000"/>
                </a:solidFill>
                <a:effectLst/>
                <a:latin typeface="Arial"/>
                <a:ea typeface="Arial"/>
                <a:cs typeface="Arial"/>
                <a:sym typeface="Arial"/>
              </a:rPr>
              <a:t>As I already mentioned, Australia has some of the best renewable resources in the world.  We can export our renewables as liquid sunshine to our neighbours who have less sun and less land.  We do this in the form of Hydrogen and Ammonia.  We use excess renewable electricity to split water into Hydrogen and Oxygen. The hydrogen can then be used as a fuel, or turned into ammonia. Ammonia is already one of the top 10 most traded commodities globally and can be exported to places like Japan and South Korea where they will turn it back into hydrogen to power their buses and their industry.</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905673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21: MORE RELIABLE IN EXTREME WEATHER</a:t>
            </a:r>
          </a:p>
          <a:p>
            <a:pPr marL="158750" indent="0">
              <a:buNone/>
            </a:pPr>
            <a:r>
              <a:rPr lang="en-AU" sz="1100" b="0" i="0" u="none" strike="noStrike" cap="none" dirty="0" smtClean="0">
                <a:solidFill>
                  <a:srgbClr val="000000"/>
                </a:solidFill>
                <a:effectLst/>
                <a:latin typeface="Arial"/>
                <a:ea typeface="Arial"/>
                <a:cs typeface="Arial"/>
                <a:sym typeface="Arial"/>
              </a:rPr>
              <a:t>Contrary to what opponents of clean energy say, the energy system of the future will be more reliable, not less.  Over 95% of all blackouts in Australia are caused by our poles and wires failing.  A tree falling on them, a line breaking in a big wind storm etc. In the future, if there is a big storm, communities and suburbs across Australia can disconnect from the main grid for a few hours at the time and weather the storm.  In those communities there will be enough renewables and storage to power that community for a few hours, while the lines are repaired and the community can be reconnected to the main grid.</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556109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22: BUT WE’RE BEING HELD BACK BY COAL COMPANIES</a:t>
            </a:r>
          </a:p>
          <a:p>
            <a:pPr marL="158750" indent="0">
              <a:buNone/>
            </a:pPr>
            <a:r>
              <a:rPr lang="en-AU" sz="1100" b="0" i="0" u="none" strike="noStrike" cap="none" dirty="0" smtClean="0">
                <a:solidFill>
                  <a:srgbClr val="000000"/>
                </a:solidFill>
                <a:effectLst/>
                <a:latin typeface="Arial"/>
                <a:ea typeface="Arial"/>
                <a:cs typeface="Arial"/>
                <a:sym typeface="Arial"/>
              </a:rPr>
              <a:t>All of this is technically achievable and engineers are working on making the 100% renewable future a reality.  Unfortunately, we are being held back.  Coal companies have billions of dollars to lose as the world moves away from fossil fuels to renewables. Its no wonder companies like Glencore (the world’s largest coal company) </a:t>
            </a:r>
            <a:r>
              <a:rPr lang="en-AU" sz="1100" b="0" i="0" u="sng" strike="noStrike" cap="none" dirty="0" smtClean="0">
                <a:solidFill>
                  <a:srgbClr val="000000"/>
                </a:solidFill>
                <a:effectLst/>
                <a:latin typeface="Arial"/>
                <a:ea typeface="Arial"/>
                <a:cs typeface="Arial"/>
                <a:sym typeface="Arial"/>
                <a:hlinkClick r:id="rId3"/>
              </a:rPr>
              <a:t>are spending millions running scare campaigns about renewables</a:t>
            </a:r>
            <a:r>
              <a:rPr lang="en-AU" sz="1100" b="0" i="0" u="none" strike="noStrike" cap="none" dirty="0" smtClean="0">
                <a:solidFill>
                  <a:srgbClr val="000000"/>
                </a:solidFill>
                <a:effectLst/>
                <a:latin typeface="Arial"/>
                <a:ea typeface="Arial"/>
                <a:cs typeface="Arial"/>
                <a:sym typeface="Arial"/>
              </a:rPr>
              <a:t> and coal barons like Trevor St Baker are lobbying for new coal fired power stations and Clive Palmer spent $60million dollars on the last election to help advance his new coal mine in Queensland.  </a:t>
            </a: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825095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d5caaaf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d5caaaf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23: AND A GREEDY FEW ENERGY COMPANIES ARE RIPPING US OFF</a:t>
            </a:r>
          </a:p>
          <a:p>
            <a:pPr marL="158750" indent="0">
              <a:buNone/>
            </a:pPr>
            <a:r>
              <a:rPr lang="en-AU" sz="1100" b="0" i="0" u="none" strike="noStrike" cap="none" dirty="0" smtClean="0">
                <a:solidFill>
                  <a:srgbClr val="000000"/>
                </a:solidFill>
                <a:effectLst/>
                <a:latin typeface="Arial"/>
                <a:ea typeface="Arial"/>
                <a:cs typeface="Arial"/>
                <a:sym typeface="Arial"/>
              </a:rPr>
              <a:t>And it’s not just the coal companies. The big three energy companies – AGL, Origin and Energy Australia – are also working to delay the transition to clean energy to increase their own profit margins. Indeed, they have a bad record in cleaning up the sector.</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After Hazelwood closed, analysis by </a:t>
            </a:r>
            <a:r>
              <a:rPr lang="en-AU" sz="1100" b="0" i="0" u="sng" strike="noStrike" cap="none" dirty="0" smtClean="0">
                <a:solidFill>
                  <a:srgbClr val="000000"/>
                </a:solidFill>
                <a:effectLst/>
                <a:latin typeface="Arial"/>
                <a:ea typeface="Arial"/>
                <a:cs typeface="Arial"/>
                <a:sym typeface="Arial"/>
                <a:hlinkClick r:id="rId3"/>
              </a:rPr>
              <a:t>Victoria University found that the Big 3 pushed up the price of their coal power, gouging customers to the tune of $3billion</a:t>
            </a:r>
            <a:r>
              <a:rPr lang="en-AU" sz="1100" b="0" i="0" u="none" strike="noStrike" cap="none" dirty="0" smtClean="0">
                <a:solidFill>
                  <a:srgbClr val="000000"/>
                </a:solidFill>
                <a:effectLst/>
                <a:latin typeface="Arial"/>
                <a:ea typeface="Arial"/>
                <a:cs typeface="Arial"/>
                <a:sym typeface="Arial"/>
              </a:rPr>
              <a:t>.</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It is unacceptable that these companies are hoarding more profits while making people sick and putting our whole world at risk.</a:t>
            </a:r>
            <a:endParaRPr lang="en-A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937964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e1d5caaaf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e1d5caaaf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24: AND POLITICIANS LETTING US DOWN</a:t>
            </a:r>
          </a:p>
          <a:p>
            <a:pPr marL="158750" indent="0">
              <a:buNone/>
            </a:pPr>
            <a:r>
              <a:rPr lang="en-AU" sz="1100" b="0" i="0" u="none" strike="noStrike" cap="none" dirty="0" smtClean="0">
                <a:solidFill>
                  <a:srgbClr val="000000"/>
                </a:solidFill>
                <a:effectLst/>
                <a:latin typeface="Arial"/>
                <a:ea typeface="Arial"/>
                <a:cs typeface="Arial"/>
                <a:sym typeface="Arial"/>
              </a:rPr>
              <a:t>Unfortunately our politicians are also burying their heads in the sand. They letting us down by continuing to back coal and refusing to lead on climate change.  Indeed, many Australian politicians are out of step with what is happening internationally. </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In fact, Australia is the only developed country that allows climate change funding to be used to upgrade coal-fired power plants. Early March the Morrison government announced Vales Point coal-fired power station could register with the government’s emissions reduction fund and claims this to be a “climate solutions” policy. (</a:t>
            </a:r>
            <a:r>
              <a:rPr lang="en-AU" sz="1100" b="0" i="0" u="sng" strike="noStrike" cap="none" dirty="0" smtClean="0">
                <a:solidFill>
                  <a:srgbClr val="000000"/>
                </a:solidFill>
                <a:effectLst/>
                <a:latin typeface="Arial"/>
                <a:ea typeface="Arial"/>
                <a:cs typeface="Arial"/>
                <a:sym typeface="Arial"/>
                <a:hlinkClick r:id="rId3"/>
              </a:rPr>
              <a:t>https://www.theguardian.com/environment/2019/mar/01/out-on-its-own-australia-the-only-country-to-use-climate-funding-to-upgrade-coal-fired-plants</a:t>
            </a:r>
            <a:r>
              <a:rPr lang="en-AU" sz="1100" b="0" i="0" u="none" strike="noStrike" cap="none" dirty="0" smtClean="0">
                <a:solidFill>
                  <a:srgbClr val="000000"/>
                </a:solidFill>
                <a:effectLst/>
                <a:latin typeface="Arial"/>
                <a:ea typeface="Arial"/>
                <a:cs typeface="Arial"/>
                <a:sym typeface="Arial"/>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41326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e1d5caaaf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e1d5caaaf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25: WE MUST TAKE BACK CONTROL</a:t>
            </a:r>
          </a:p>
          <a:p>
            <a:pPr marL="158750" indent="0">
              <a:buNone/>
            </a:pPr>
            <a:r>
              <a:rPr lang="en-GB" sz="1100" b="0" i="0" u="none" strike="noStrike" cap="none" dirty="0" smtClean="0">
                <a:solidFill>
                  <a:srgbClr val="000000"/>
                </a:solidFill>
                <a:effectLst/>
                <a:latin typeface="Arial"/>
                <a:ea typeface="Arial"/>
                <a:cs typeface="Arial"/>
                <a:sym typeface="Arial"/>
              </a:rPr>
              <a:t>So what do we do?</a:t>
            </a:r>
            <a:endParaRPr lang="en-AU" sz="1100" b="0" i="0" u="none" strike="noStrike" cap="none" dirty="0" smtClean="0">
              <a:solidFill>
                <a:srgbClr val="000000"/>
              </a:solidFill>
              <a:effectLst/>
              <a:latin typeface="Arial"/>
              <a:ea typeface="Arial"/>
              <a:cs typeface="Arial"/>
              <a:sym typeface="Arial"/>
            </a:endParaRPr>
          </a:p>
          <a:p>
            <a:pPr marL="158750" indent="0">
              <a:buNone/>
            </a:pPr>
            <a:r>
              <a:rPr lang="en-GB" sz="1100" b="0" i="0" u="none" strike="noStrike" cap="none" dirty="0" smtClean="0">
                <a:solidFill>
                  <a:srgbClr val="000000"/>
                </a:solidFill>
                <a:effectLst/>
                <a:latin typeface="Arial"/>
                <a:ea typeface="Arial"/>
                <a:cs typeface="Arial"/>
                <a:sym typeface="Arial"/>
              </a:rPr>
              <a:t>We have to fight for solutions and take back control of our energy and our future!</a:t>
            </a:r>
            <a:endParaRPr lang="en-AU" sz="1100" b="0" i="0" u="none" strike="noStrike" cap="none" dirty="0" smtClean="0">
              <a:solidFill>
                <a:srgbClr val="000000"/>
              </a:solidFill>
              <a:effectLst/>
              <a:latin typeface="Arial"/>
              <a:ea typeface="Arial"/>
              <a:cs typeface="Arial"/>
              <a:sym typeface="Arial"/>
            </a:endParaRPr>
          </a:p>
          <a:p>
            <a:pPr marL="158750" indent="0">
              <a:buNone/>
            </a:pPr>
            <a:r>
              <a:rPr lang="en-GB" sz="1100" b="0" i="0" u="none" strike="noStrike" cap="none" dirty="0" smtClean="0">
                <a:solidFill>
                  <a:srgbClr val="000000"/>
                </a:solidFill>
                <a:effectLst/>
                <a:latin typeface="Arial"/>
                <a:ea typeface="Arial"/>
                <a:cs typeface="Arial"/>
                <a:sym typeface="Arial"/>
              </a:rPr>
              <a:t>The good news is that that’s just what many people are doing.  I want to share with you just a few stories of Australians taking back control and driving a faster and fairer transition to clean energy…</a:t>
            </a:r>
            <a:endParaRPr lang="en-AU" sz="1100" b="0" i="0" u="none" strike="noStrike" cap="none" dirty="0" smtClean="0">
              <a:solidFill>
                <a:srgbClr val="000000"/>
              </a:solidFill>
              <a:effectLst/>
              <a:latin typeface="Arial"/>
              <a:ea typeface="Arial"/>
              <a:cs typeface="Arial"/>
              <a:sym typeface="Arial"/>
            </a:endParaRPr>
          </a:p>
          <a:p>
            <a:pPr marL="158750" indent="0">
              <a:buNone/>
            </a:pPr>
            <a:endParaRPr lang="en-AU"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916477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e1d5caaa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e1d5caaa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26:</a:t>
            </a:r>
            <a:r>
              <a:rPr lang="en-AU" sz="1100" b="0" i="0" u="none" strike="noStrike" cap="none" baseline="0" dirty="0" smtClean="0">
                <a:solidFill>
                  <a:srgbClr val="000000"/>
                </a:solidFill>
                <a:effectLst/>
                <a:latin typeface="Arial"/>
                <a:ea typeface="Arial"/>
                <a:cs typeface="Arial"/>
                <a:sym typeface="Arial"/>
              </a:rPr>
              <a:t> SUNNY SHIRE</a:t>
            </a:r>
            <a:endParaRPr lang="en-AU" sz="1100" b="0" i="0" u="none" strike="noStrike" cap="none" dirty="0" smtClean="0">
              <a:solidFill>
                <a:srgbClr val="000000"/>
              </a:solidFill>
              <a:effectLst/>
              <a:latin typeface="Arial"/>
              <a:ea typeface="Arial"/>
              <a:cs typeface="Arial"/>
              <a:sym typeface="Arial"/>
            </a:endParaRPr>
          </a:p>
          <a:p>
            <a:pPr marL="158750" indent="0">
              <a:buNone/>
            </a:pPr>
            <a:r>
              <a:rPr lang="en-AU" sz="1100" b="0" i="0" u="none" strike="noStrike" cap="none" dirty="0" smtClean="0">
                <a:solidFill>
                  <a:srgbClr val="000000"/>
                </a:solidFill>
                <a:effectLst/>
                <a:latin typeface="Arial"/>
                <a:ea typeface="Arial"/>
                <a:cs typeface="Arial"/>
                <a:sym typeface="Arial"/>
              </a:rPr>
              <a:t>Jonathan Prendergast lives in the Sutherland Shire or “the Shire” where people such as our Prime Minister Scott Morison and Craig Kelly MP hail from.  The Shire isn’t a hotbed of solar, so Jonathan decided to change that.  He got a few friends together and founded Sunny Shire.  What Sunny Shire has done, is make it easier for local households to get solar and batteries.  They have run a bulk-buy program with discounted prices, selecting trustworthy local solar companies and equipment and ultimately seeing through the installation process.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93471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e1d5caaa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e1d5caaa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27: SOLAR</a:t>
            </a:r>
            <a:r>
              <a:rPr lang="en-AU" sz="1100" b="0" i="0" u="none" strike="noStrike" cap="none" baseline="0" dirty="0" smtClean="0">
                <a:solidFill>
                  <a:srgbClr val="000000"/>
                </a:solidFill>
                <a:effectLst/>
                <a:latin typeface="Arial"/>
                <a:ea typeface="Arial"/>
                <a:cs typeface="Arial"/>
                <a:sym typeface="Arial"/>
              </a:rPr>
              <a:t> GARDENS</a:t>
            </a:r>
            <a:endParaRPr lang="en-AU" sz="1100" b="0" i="0" u="none" strike="noStrike" cap="none" dirty="0" smtClean="0">
              <a:solidFill>
                <a:srgbClr val="000000"/>
              </a:solidFill>
              <a:effectLst/>
              <a:latin typeface="Arial"/>
              <a:ea typeface="Arial"/>
              <a:cs typeface="Arial"/>
              <a:sym typeface="Arial"/>
            </a:endParaRPr>
          </a:p>
          <a:p>
            <a:pPr marL="158750" indent="0">
              <a:buNone/>
            </a:pPr>
            <a:r>
              <a:rPr lang="en-AU" sz="1100" b="0" i="0" u="none" strike="noStrike" cap="none" dirty="0" smtClean="0">
                <a:solidFill>
                  <a:srgbClr val="000000"/>
                </a:solidFill>
                <a:effectLst/>
                <a:latin typeface="Arial"/>
                <a:ea typeface="Arial"/>
                <a:cs typeface="Arial"/>
                <a:sym typeface="Arial"/>
              </a:rPr>
              <a:t>This is Nicky Ison, she rents an apartment and despite asking nicely, her landlord won’t install solar.  That’s why she and her organisation Community Power Agency are working together to create a new way of doing solar, for those who don’t own a sunny roof.  It’s called a solar garden. </a:t>
            </a:r>
          </a:p>
          <a:p>
            <a:pPr marL="158750" indent="0">
              <a:buNone/>
            </a:pPr>
            <a:r>
              <a:rPr lang="en-AU" sz="1100" b="0" i="0" u="none" strike="noStrike" cap="none" dirty="0" smtClean="0">
                <a:solidFill>
                  <a:srgbClr val="000000"/>
                </a:solidFill>
                <a:effectLst/>
                <a:latin typeface="Arial"/>
                <a:ea typeface="Arial"/>
                <a:cs typeface="Arial"/>
                <a:sym typeface="Arial"/>
              </a:rPr>
              <a:t>A solar garden works by installing a centralised solar power system off-site on a warehouse roof or in a paddock at the edge of town.</a:t>
            </a:r>
            <a:r>
              <a:rPr lang="en-AU" sz="1100" b="0" i="0" u="none" strike="noStrike" cap="none" baseline="0" dirty="0" smtClean="0">
                <a:solidFill>
                  <a:srgbClr val="000000"/>
                </a:solidFill>
                <a:effectLst/>
                <a:latin typeface="Arial"/>
                <a:ea typeface="Arial"/>
                <a:cs typeface="Arial"/>
                <a:sym typeface="Arial"/>
              </a:rPr>
              <a:t> Renters like Nicky</a:t>
            </a:r>
            <a:r>
              <a:rPr lang="en-AU" sz="1100" b="0" i="0" u="none" strike="noStrike" cap="none" dirty="0" smtClean="0">
                <a:solidFill>
                  <a:srgbClr val="000000"/>
                </a:solidFill>
                <a:effectLst/>
                <a:latin typeface="Arial"/>
                <a:ea typeface="Arial"/>
                <a:cs typeface="Arial"/>
                <a:sym typeface="Arial"/>
              </a:rPr>
              <a:t> then have the opportunity to lease or buy a share of panels in the system, with the electricity their panels generate credited on their electricity bill. Though the panels are located somewhere else, Nicky gets a similar outcome as having solar on her own roof.</a:t>
            </a:r>
            <a:endParaRPr dirty="0"/>
          </a:p>
        </p:txBody>
      </p:sp>
    </p:spTree>
    <p:extLst>
      <p:ext uri="{BB962C8B-B14F-4D97-AF65-F5344CB8AC3E}">
        <p14:creationId xmlns:p14="http://schemas.microsoft.com/office/powerpoint/2010/main" val="2084022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4eb6fb31b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4eb6fb31b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28: WHYALLA STEELWORKS</a:t>
            </a:r>
          </a:p>
          <a:p>
            <a:pPr marL="158750" lvl="0" indent="0">
              <a:buNone/>
            </a:pPr>
            <a:r>
              <a:rPr lang="en-AU" sz="1100" b="0" i="0" u="none" strike="noStrike" cap="none" dirty="0" smtClean="0">
                <a:solidFill>
                  <a:srgbClr val="000000"/>
                </a:solidFill>
                <a:effectLst/>
                <a:latin typeface="Arial"/>
                <a:ea typeface="Arial"/>
                <a:cs typeface="Arial"/>
                <a:sym typeface="Arial"/>
              </a:rPr>
              <a:t>Let’s check out a great example how a large energy user a steel business in South Australia actually moved to renewables and helped save a town! </a:t>
            </a:r>
          </a:p>
          <a:p>
            <a:pPr marL="158750" indent="0">
              <a:buNone/>
            </a:pPr>
            <a:r>
              <a:rPr lang="en-AU" sz="1100" b="0" i="0" u="none" strike="noStrike" cap="none" dirty="0" smtClean="0">
                <a:solidFill>
                  <a:srgbClr val="000000"/>
                </a:solidFill>
                <a:effectLst/>
                <a:latin typeface="Arial"/>
                <a:ea typeface="Arial"/>
                <a:cs typeface="Arial"/>
                <a:sym typeface="Arial"/>
              </a:rPr>
              <a:t>In a nutshell:</a:t>
            </a:r>
          </a:p>
          <a:p>
            <a:pPr lvl="0"/>
            <a:r>
              <a:rPr lang="en-AU" sz="1100" b="0" i="0" u="none" strike="noStrike" cap="none" dirty="0" smtClean="0">
                <a:solidFill>
                  <a:srgbClr val="000000"/>
                </a:solidFill>
                <a:effectLst/>
                <a:latin typeface="Arial"/>
                <a:ea typeface="Arial"/>
                <a:cs typeface="Arial"/>
                <a:sym typeface="Arial"/>
              </a:rPr>
              <a:t>Whyalla is a regional town of about 23,000 people, about 380 kilometres north of Adelaide.</a:t>
            </a:r>
          </a:p>
          <a:p>
            <a:pPr lvl="0"/>
            <a:r>
              <a:rPr lang="en-GB" sz="1100" b="0" i="0" u="none" strike="noStrike" cap="none" dirty="0" smtClean="0">
                <a:solidFill>
                  <a:srgbClr val="000000"/>
                </a:solidFill>
                <a:effectLst/>
                <a:latin typeface="Arial"/>
                <a:ea typeface="Arial"/>
                <a:cs typeface="Arial"/>
                <a:sym typeface="Arial"/>
              </a:rPr>
              <a:t>In 2016 the South Australian town was on the verge of collapse. Crippled by $4 billion worth of debt, the steelworks' owner, Arrium, had gone into voluntary administration. The jobs of 3,000 employees hung in the balance. </a:t>
            </a:r>
            <a:endParaRPr lang="en-AU" sz="1100" b="0" i="0" u="none" strike="noStrike" cap="none" dirty="0" smtClean="0">
              <a:solidFill>
                <a:srgbClr val="000000"/>
              </a:solidFill>
              <a:effectLst/>
              <a:latin typeface="Arial"/>
              <a:ea typeface="Arial"/>
              <a:cs typeface="Arial"/>
              <a:sym typeface="Arial"/>
            </a:endParaRPr>
          </a:p>
          <a:p>
            <a:pPr lvl="0"/>
            <a:r>
              <a:rPr lang="en-GB" sz="1100" b="0" i="0" u="none" strike="noStrike" cap="none" dirty="0" smtClean="0">
                <a:solidFill>
                  <a:srgbClr val="000000"/>
                </a:solidFill>
                <a:effectLst/>
                <a:latin typeface="Arial"/>
                <a:ea typeface="Arial"/>
                <a:cs typeface="Arial"/>
                <a:sym typeface="Arial"/>
              </a:rPr>
              <a:t>Billionaire Sanjeev Gupta, turned around the town's fortunes by buying the steel business and committing to power it by renewable energy.</a:t>
            </a:r>
            <a:endParaRPr lang="en-AU" sz="1100" b="0" i="0" u="none" strike="noStrike" cap="none" dirty="0" smtClean="0">
              <a:solidFill>
                <a:srgbClr val="000000"/>
              </a:solidFill>
              <a:effectLst/>
              <a:latin typeface="Arial"/>
              <a:ea typeface="Arial"/>
              <a:cs typeface="Arial"/>
              <a:sym typeface="Arial"/>
            </a:endParaRPr>
          </a:p>
          <a:p>
            <a:pPr lvl="0"/>
            <a:r>
              <a:rPr lang="en-GB" sz="1100" b="0" i="0" u="none" strike="noStrike" cap="none" dirty="0" smtClean="0">
                <a:solidFill>
                  <a:srgbClr val="000000"/>
                </a:solidFill>
                <a:effectLst/>
                <a:latin typeface="Arial"/>
                <a:ea typeface="Arial"/>
                <a:cs typeface="Arial"/>
                <a:sym typeface="Arial"/>
              </a:rPr>
              <a:t>The company announced it would start building a $1 billion solar farm near Whyalla in 2019 </a:t>
            </a:r>
          </a:p>
          <a:p>
            <a:pPr lvl="0"/>
            <a:r>
              <a:rPr lang="en-AU" sz="1100" b="0" i="0" u="none" strike="noStrike" cap="none" dirty="0" smtClean="0">
                <a:solidFill>
                  <a:srgbClr val="000000"/>
                </a:solidFill>
                <a:effectLst/>
                <a:latin typeface="Arial"/>
                <a:ea typeface="Arial"/>
                <a:cs typeface="Arial"/>
                <a:sym typeface="Arial"/>
              </a:rPr>
              <a:t>The project will employ 350 people in the construction phase </a:t>
            </a:r>
            <a:r>
              <a:rPr lang="en-GB" sz="1100" b="0" i="0" u="none" strike="noStrike" cap="none" dirty="0" smtClean="0">
                <a:solidFill>
                  <a:srgbClr val="000000"/>
                </a:solidFill>
                <a:effectLst/>
                <a:latin typeface="Arial"/>
                <a:ea typeface="Arial"/>
                <a:cs typeface="Arial"/>
                <a:sym typeface="Arial"/>
              </a:rPr>
              <a:t>and providing greater energy security to the Whyalla Liberty OneSteel steelworks.</a:t>
            </a:r>
            <a:endParaRPr lang="en-AU" sz="1100" b="0" i="0" u="none" strike="noStrike" cap="none" dirty="0" smtClean="0">
              <a:solidFill>
                <a:srgbClr val="000000"/>
              </a:solidFill>
              <a:effectLst/>
              <a:latin typeface="Arial"/>
              <a:ea typeface="Arial"/>
              <a:cs typeface="Arial"/>
              <a:sym typeface="Arial"/>
            </a:endParaRPr>
          </a:p>
          <a:p>
            <a:pPr lvl="0"/>
            <a:r>
              <a:rPr lang="en-GB" sz="1100" b="0" i="0" u="none" strike="noStrike" cap="none" dirty="0" smtClean="0">
                <a:solidFill>
                  <a:srgbClr val="000000"/>
                </a:solidFill>
                <a:effectLst/>
                <a:latin typeface="Arial"/>
                <a:ea typeface="Arial"/>
                <a:cs typeface="Arial"/>
                <a:sym typeface="Arial"/>
              </a:rPr>
              <a:t>Sanjeev Gupta said the investment by his company, SIMEC ZEN Energy, formed part of his firm belief there was a great future for energy-intensive industries through a transition to more renewable energy.</a:t>
            </a:r>
            <a:endParaRPr lang="en-AU" sz="1100" b="0" i="0" u="none" strike="noStrike" cap="none" dirty="0" smtClean="0">
              <a:solidFill>
                <a:srgbClr val="000000"/>
              </a:solidFill>
              <a:effectLst/>
              <a:latin typeface="Arial"/>
              <a:ea typeface="Arial"/>
              <a:cs typeface="Arial"/>
              <a:sym typeface="Arial"/>
            </a:endParaRPr>
          </a:p>
          <a:p>
            <a:pPr lvl="0"/>
            <a:r>
              <a:rPr lang="en-GB" sz="1100" b="0" i="0" u="none" strike="noStrike" cap="none" dirty="0" smtClean="0">
                <a:solidFill>
                  <a:srgbClr val="000000"/>
                </a:solidFill>
                <a:effectLst/>
                <a:latin typeface="Arial"/>
                <a:ea typeface="Arial"/>
                <a:cs typeface="Arial"/>
                <a:sym typeface="Arial"/>
              </a:rPr>
              <a:t>The renewable energy projects in the Spencer Gulf region would substantially reduce the cost of electricity for the steelworks but would also provide competitive sources of power for other industrial and commercial users by feeding energy back into the electricity grid.</a:t>
            </a:r>
            <a:endParaRPr lang="en-AU" sz="1100" b="0" i="0" u="none" strike="noStrike" cap="none" dirty="0" smtClean="0">
              <a:solidFill>
                <a:srgbClr val="000000"/>
              </a:solidFill>
              <a:effectLst/>
              <a:latin typeface="Arial"/>
              <a:ea typeface="Arial"/>
              <a:cs typeface="Arial"/>
              <a:sym typeface="Arial"/>
            </a:endParaRPr>
          </a:p>
          <a:p>
            <a:r>
              <a:rPr lang="en-AU" sz="1100" b="0" i="0" u="sng" strike="noStrike" cap="none" dirty="0" smtClean="0">
                <a:solidFill>
                  <a:srgbClr val="000000"/>
                </a:solidFill>
                <a:effectLst/>
                <a:latin typeface="Arial"/>
                <a:ea typeface="Arial"/>
                <a:cs typeface="Arial"/>
                <a:sym typeface="Arial"/>
                <a:hlinkClick r:id="rId3"/>
              </a:rPr>
              <a:t>https://www.abc.net.au/news/2018-08-15/gupta-launches-1-billion-renewables-program-in-whyalla/10122036</a:t>
            </a:r>
            <a:r>
              <a:rPr lang="en-AU" sz="1100" b="0" i="0" u="none" strike="noStrike" cap="none" dirty="0" smtClean="0">
                <a:solidFill>
                  <a:srgbClr val="000000"/>
                </a:solidFill>
                <a:effectLst/>
                <a:latin typeface="Arial"/>
                <a:ea typeface="Arial"/>
                <a:cs typeface="Arial"/>
                <a:sym typeface="Arial"/>
              </a:rPr>
              <a:t> </a:t>
            </a:r>
          </a:p>
          <a:p>
            <a:r>
              <a:rPr lang="en-AU" sz="1100" b="0" i="0" u="sng" strike="noStrike" cap="none" dirty="0" smtClean="0">
                <a:solidFill>
                  <a:srgbClr val="000000"/>
                </a:solidFill>
                <a:effectLst/>
                <a:latin typeface="Arial"/>
                <a:ea typeface="Arial"/>
                <a:cs typeface="Arial"/>
                <a:sym typeface="Arial"/>
                <a:hlinkClick r:id="rId4"/>
              </a:rPr>
              <a:t>https://reneweconomy.com.au/gupta-doubles-down-on-green-industrial-plans-for-whyalla-powered-by-cheap-renewables-24759/</a:t>
            </a:r>
            <a:r>
              <a:rPr lang="en-AU" sz="1100" b="0" i="0" u="none" strike="noStrike" cap="none" dirty="0" smtClean="0">
                <a:solidFill>
                  <a:srgbClr val="000000"/>
                </a:solidFill>
                <a:effectLst/>
                <a:latin typeface="Arial"/>
                <a:ea typeface="Arial"/>
                <a:cs typeface="Arial"/>
                <a:sym typeface="Arial"/>
              </a:rPr>
              <a:t> </a:t>
            </a:r>
          </a:p>
          <a:p>
            <a:r>
              <a:rPr lang="en-AU" sz="1100" b="0" i="0" u="sng" strike="noStrike" cap="none" dirty="0" smtClean="0">
                <a:solidFill>
                  <a:srgbClr val="000000"/>
                </a:solidFill>
                <a:effectLst/>
                <a:latin typeface="Arial"/>
                <a:ea typeface="Arial"/>
                <a:cs typeface="Arial"/>
                <a:sym typeface="Arial"/>
                <a:hlinkClick r:id="rId5"/>
              </a:rPr>
              <a:t>https://www.abc.net.au/news/2018-09-24/whyalla-steelworks-how-a-town-saved-itself/9984998</a:t>
            </a:r>
            <a:endParaRPr lang="en-AU" sz="1100" b="0" i="0" u="none" strike="noStrike" cap="none" dirty="0" smtClean="0">
              <a:solidFill>
                <a:srgbClr val="000000"/>
              </a:solidFill>
              <a:effectLst/>
              <a:latin typeface="Arial"/>
              <a:ea typeface="Arial"/>
              <a:cs typeface="Arial"/>
              <a:sym typeface="Arial"/>
            </a:endParaRPr>
          </a:p>
          <a:p>
            <a:endParaRPr lang="en-A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942109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e1d5caaa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e1d5caaa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29: REPOWER SHOALHAVEN</a:t>
            </a:r>
          </a:p>
          <a:p>
            <a:pPr marL="158750" indent="0">
              <a:buNone/>
            </a:pPr>
            <a:r>
              <a:rPr lang="en-AU" sz="1100" b="0" i="0" u="none" strike="noStrike" cap="none" dirty="0" smtClean="0">
                <a:solidFill>
                  <a:srgbClr val="000000"/>
                </a:solidFill>
                <a:effectLst/>
                <a:latin typeface="Arial"/>
                <a:ea typeface="Arial"/>
                <a:cs typeface="Arial"/>
                <a:sym typeface="Arial"/>
              </a:rPr>
              <a:t>Chris Cooper is a community entrepreneur who grew up in Nowra on the south coast of NSW.  About 6years ago he founded Repower Shoalhaven.  Repower Shoalhaven supports local businesses to go to solar and allows local community members to invest in these projects.  </a:t>
            </a:r>
          </a:p>
          <a:p>
            <a:pPr marL="158750" indent="0">
              <a:buNone/>
            </a:pPr>
            <a:r>
              <a:rPr lang="en-AU" sz="1100" b="0" i="0" u="none" strike="noStrike" cap="none" dirty="0" smtClean="0">
                <a:solidFill>
                  <a:srgbClr val="000000"/>
                </a:solidFill>
                <a:effectLst/>
                <a:latin typeface="Arial"/>
                <a:ea typeface="Arial"/>
                <a:cs typeface="Arial"/>
                <a:sym typeface="Arial"/>
              </a:rPr>
              <a:t>Probably the best known example of this model is Repower One – a 100kW solar farm installed on the roof of the Shoalhaven Heads Bowling Club.  The Bowling Club purchases the solar electricity at a cheaper rate, the community energy group owns the solar panels and employs two young people and the community investors get a better than bank return on their investment – a win, win, win.</a:t>
            </a:r>
          </a:p>
          <a:p>
            <a:pPr marL="158750" indent="0">
              <a:buNone/>
            </a:pPr>
            <a:r>
              <a:rPr lang="en-AU" sz="1100" b="0" i="0" u="none" strike="noStrike" cap="none" dirty="0" smtClean="0">
                <a:solidFill>
                  <a:srgbClr val="000000"/>
                </a:solidFill>
                <a:effectLst/>
                <a:latin typeface="Arial"/>
                <a:ea typeface="Arial"/>
                <a:cs typeface="Arial"/>
                <a:sym typeface="Arial"/>
              </a:rPr>
              <a:t>Of course they are not the only example, there are many more communities that have initiated their own community power projects.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740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e1d5caaaf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e1d5caaaf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3: OUR ROLE</a:t>
            </a:r>
          </a:p>
          <a:p>
            <a:pPr marL="158750" indent="0">
              <a:buNone/>
            </a:pPr>
            <a:r>
              <a:rPr lang="en-AU" sz="1100" b="0" i="0" u="none" strike="noStrike" cap="none" dirty="0" smtClean="0">
                <a:solidFill>
                  <a:srgbClr val="000000"/>
                </a:solidFill>
                <a:effectLst/>
                <a:latin typeface="Arial"/>
                <a:ea typeface="Arial"/>
                <a:cs typeface="Arial"/>
                <a:sym typeface="Arial"/>
              </a:rPr>
              <a:t>What is not inevitable is that this transition will be as fast as the climate science demands and as fairly as we should all demand.</a:t>
            </a:r>
          </a:p>
          <a:p>
            <a:pPr marL="158750" indent="0">
              <a:buNone/>
            </a:pPr>
            <a:r>
              <a:rPr lang="en-AU" sz="1100" b="0" i="0" u="none" strike="noStrike" cap="none" dirty="0" smtClean="0">
                <a:solidFill>
                  <a:srgbClr val="000000"/>
                </a:solidFill>
                <a:effectLst/>
                <a:latin typeface="Arial"/>
                <a:ea typeface="Arial"/>
                <a:cs typeface="Arial"/>
                <a:sym typeface="Arial"/>
              </a:rPr>
              <a:t> </a:t>
            </a:r>
          </a:p>
          <a:p>
            <a:pPr marL="158750" indent="0">
              <a:buNone/>
            </a:pPr>
            <a:r>
              <a:rPr lang="en-AU" sz="1100" b="0" i="0" u="none" strike="noStrike" cap="none" dirty="0" smtClean="0">
                <a:solidFill>
                  <a:srgbClr val="000000"/>
                </a:solidFill>
                <a:effectLst/>
                <a:latin typeface="Arial"/>
                <a:ea typeface="Arial"/>
                <a:cs typeface="Arial"/>
                <a:sym typeface="Arial"/>
              </a:rPr>
              <a:t>This then is our challenge – driving a faster and fairer transition to clean energy.</a:t>
            </a:r>
          </a:p>
          <a:p>
            <a:pPr marL="158750" indent="0">
              <a:buNone/>
            </a:pPr>
            <a:r>
              <a:rPr lang="en-AU" sz="1100" b="0" i="0" u="none" strike="noStrike" cap="none" dirty="0" smtClean="0">
                <a:solidFill>
                  <a:srgbClr val="000000"/>
                </a:solidFill>
                <a:effectLst/>
                <a:latin typeface="Arial"/>
                <a:ea typeface="Arial"/>
                <a:cs typeface="Arial"/>
                <a:sym typeface="Arial"/>
              </a:rPr>
              <a:t>The transition is now inevitable for 5 reasons.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58501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e1d5caaa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e1d5caaa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30: TOTALLY RENEWABLE YACKANDANDAH</a:t>
            </a:r>
          </a:p>
          <a:p>
            <a:pPr marL="158750" indent="0">
              <a:buNone/>
            </a:pPr>
            <a:r>
              <a:rPr lang="en-AU" sz="1100" b="0" i="0" u="none" strike="noStrike" cap="none" dirty="0" smtClean="0">
                <a:solidFill>
                  <a:srgbClr val="000000"/>
                </a:solidFill>
                <a:effectLst/>
                <a:latin typeface="Arial"/>
                <a:ea typeface="Arial"/>
                <a:cs typeface="Arial"/>
                <a:sym typeface="Arial"/>
              </a:rPr>
              <a:t>Totally Renewable Yackandandah is another great example.  A few years ago Matt Charles Jones organised a forum of local people where they together set the goal of taking their town to 100% renewables by 2022. Since then they have pioneered a microgrid approach for their town, in partnership with an organisation called Mondo Power.  They have supported households to install solar and batteries and a bit of kit called an Ubi.  This smart kit allows different solar and battery systems to talk to each other.  They are currently setting up a community-owned retailer – Indigo Power, which will then mean this Ubi can be used to allow households to share and trade electricity with one another.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AU"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1459440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e1d5caaa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e1d5caaa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31: STUCCO HOUSING COOPERATIVE</a:t>
            </a:r>
          </a:p>
          <a:p>
            <a:pPr marL="158750" indent="0">
              <a:buNone/>
            </a:pPr>
            <a:r>
              <a:rPr lang="en-AU" sz="1100" b="0" i="0" u="none" strike="noStrike" cap="none" dirty="0" smtClean="0">
                <a:solidFill>
                  <a:srgbClr val="000000"/>
                </a:solidFill>
                <a:effectLst/>
                <a:latin typeface="Arial"/>
                <a:ea typeface="Arial"/>
                <a:cs typeface="Arial"/>
                <a:sym typeface="Arial"/>
              </a:rPr>
              <a:t>Bjorn Sturmberg and Sarah King lived in a housing cooperative in Sydney while they studied at Sydney University.  They and some of their friends got excited about the idea of powering their apartment complex with solar and batteries.  So they applied for a grant from the City of Sydney.  With some legal and technical help and a lot of volunteer hours they created an embedded solar and battery microgrid for their</a:t>
            </a:r>
            <a:r>
              <a:rPr lang="en-AU" sz="1100" b="0" i="0" u="none" strike="noStrike" cap="none" baseline="0" dirty="0" smtClean="0">
                <a:solidFill>
                  <a:srgbClr val="000000"/>
                </a:solidFill>
                <a:effectLst/>
                <a:latin typeface="Arial"/>
                <a:ea typeface="Arial"/>
                <a:cs typeface="Arial"/>
                <a:sym typeface="Arial"/>
              </a:rPr>
              <a:t> </a:t>
            </a:r>
            <a:r>
              <a:rPr lang="en-AU" sz="1100" b="0" i="0" u="none" strike="noStrike" cap="none" dirty="0" smtClean="0">
                <a:solidFill>
                  <a:srgbClr val="000000"/>
                </a:solidFill>
                <a:effectLst/>
                <a:latin typeface="Arial"/>
                <a:ea typeface="Arial"/>
                <a:cs typeface="Arial"/>
                <a:sym typeface="Arial"/>
              </a:rPr>
              <a:t>unit housing cooperative. Now the tenants of Stucco get ~80% of their electricity from the microgrid and save $35/month on their electricity bills.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4769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eb6fb31b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eb6fb31b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32: </a:t>
            </a:r>
            <a:r>
              <a:rPr lang="en-GB" sz="1100" b="0" i="0" u="none" strike="noStrike" cap="none" dirty="0" smtClean="0">
                <a:solidFill>
                  <a:srgbClr val="000000"/>
                </a:solidFill>
                <a:effectLst/>
                <a:latin typeface="Arial"/>
                <a:ea typeface="Arial"/>
                <a:cs typeface="Arial"/>
                <a:sym typeface="Arial"/>
              </a:rPr>
              <a:t>ENERGY CO-OP HEPBURN WIND	</a:t>
            </a:r>
            <a:endParaRPr lang="en-AU" sz="1100" b="0" i="0" u="none" strike="noStrike" cap="none" dirty="0" smtClean="0">
              <a:solidFill>
                <a:srgbClr val="000000"/>
              </a:solidFill>
              <a:effectLst/>
              <a:latin typeface="Arial"/>
              <a:ea typeface="Arial"/>
              <a:cs typeface="Arial"/>
              <a:sym typeface="Arial"/>
            </a:endParaRPr>
          </a:p>
          <a:p>
            <a:pPr marL="158750" indent="0">
              <a:buNone/>
            </a:pPr>
            <a:r>
              <a:rPr lang="en-AU" sz="1100" b="0" i="0" u="none" strike="noStrike" cap="none" dirty="0" smtClean="0">
                <a:solidFill>
                  <a:srgbClr val="000000"/>
                </a:solidFill>
                <a:effectLst/>
                <a:latin typeface="Arial"/>
                <a:ea typeface="Arial"/>
                <a:cs typeface="Arial"/>
                <a:sym typeface="Arial"/>
              </a:rPr>
              <a:t>Another well-known example of community energy in Australia is the flagship project Hepburn Wind. </a:t>
            </a:r>
          </a:p>
          <a:p>
            <a:pPr marL="158750" indent="0">
              <a:buNone/>
            </a:pPr>
            <a:r>
              <a:rPr lang="en-AU" sz="1100" b="0" i="0" u="none" strike="noStrike" cap="none" dirty="0" smtClean="0">
                <a:solidFill>
                  <a:srgbClr val="000000"/>
                </a:solidFill>
                <a:effectLst/>
                <a:latin typeface="Arial"/>
                <a:ea typeface="Arial"/>
                <a:cs typeface="Arial"/>
                <a:sym typeface="Arial"/>
              </a:rPr>
              <a:t>Hepburn Wind is Australia’s first community-owned wind farm, at Leonards Hill, about 100km north-west of Melbourne, just south of Daylesford Victoria. The 4.1 MW wind farm hosts two turbines called Gale and Gusto, so named in a competition at the local primary school.  Gusto and Gale produce enough clean energy for over 2000 homes.  Hepburn wind is owned by a cooperative of 2000 members, of which 51% are local.</a:t>
            </a:r>
            <a:endParaRPr lang="en-A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274161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e1d5caaa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e1d5caaa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33: COMMUNITIES DEVELOPING THEIR OWN PLANS ACROSS THE COUNTRY </a:t>
            </a:r>
          </a:p>
          <a:p>
            <a:pPr marL="158750" indent="0">
              <a:buNone/>
            </a:pPr>
            <a:r>
              <a:rPr lang="en-AU" sz="1100" b="0" i="0" u="none" strike="noStrike" cap="none" dirty="0" smtClean="0">
                <a:solidFill>
                  <a:srgbClr val="000000"/>
                </a:solidFill>
                <a:effectLst/>
                <a:latin typeface="Arial"/>
                <a:ea typeface="Arial"/>
                <a:cs typeface="Arial"/>
                <a:sym typeface="Arial"/>
              </a:rPr>
              <a:t>These are just a few examples of the everyday Australians leading the transition to clean, renewable energy. </a:t>
            </a:r>
          </a:p>
          <a:p>
            <a:pPr lvl="0"/>
            <a:r>
              <a:rPr lang="en-AU" sz="1100" b="0" i="0" u="none" strike="noStrike" cap="none" dirty="0" smtClean="0">
                <a:solidFill>
                  <a:srgbClr val="000000"/>
                </a:solidFill>
                <a:effectLst/>
                <a:latin typeface="Arial"/>
                <a:ea typeface="Arial"/>
                <a:cs typeface="Arial"/>
                <a:sym typeface="Arial"/>
              </a:rPr>
              <a:t>We mentioned the 2 Million households but even more excitingly, people powered clean energy isn’t stopping with rooftop solar and consumer choices. </a:t>
            </a:r>
          </a:p>
          <a:p>
            <a:pPr lvl="0"/>
            <a:r>
              <a:rPr lang="en-AU" sz="1100" b="0" i="0" u="none" strike="noStrike" cap="none" dirty="0" smtClean="0">
                <a:solidFill>
                  <a:srgbClr val="000000"/>
                </a:solidFill>
                <a:effectLst/>
                <a:latin typeface="Arial"/>
                <a:ea typeface="Arial"/>
                <a:cs typeface="Arial"/>
                <a:sym typeface="Arial"/>
              </a:rPr>
              <a:t>There are now more than 105 community energy groups that have sprung up across the nation, developing innovative local clean energy projects. </a:t>
            </a:r>
          </a:p>
          <a:p>
            <a:pPr lvl="0"/>
            <a:r>
              <a:rPr lang="en-AU" sz="1100" b="0" i="0" u="none" strike="noStrike" cap="none" dirty="0" smtClean="0">
                <a:solidFill>
                  <a:srgbClr val="000000"/>
                </a:solidFill>
                <a:effectLst/>
                <a:latin typeface="Arial"/>
                <a:ea typeface="Arial"/>
                <a:cs typeface="Arial"/>
                <a:sym typeface="Arial"/>
              </a:rPr>
              <a:t>And a whopping 147 operating community energy projects up from just a handful in 2010</a:t>
            </a:r>
          </a:p>
          <a:p>
            <a:pPr lvl="0"/>
            <a:r>
              <a:rPr lang="en-AU" sz="1100" b="0" i="0" u="none" strike="noStrike" cap="none" dirty="0" smtClean="0">
                <a:solidFill>
                  <a:srgbClr val="000000"/>
                </a:solidFill>
                <a:effectLst/>
                <a:latin typeface="Arial"/>
                <a:ea typeface="Arial"/>
                <a:cs typeface="Arial"/>
                <a:sym typeface="Arial"/>
              </a:rPr>
              <a:t>Thousands of </a:t>
            </a:r>
            <a:r>
              <a:rPr lang="en-AU" sz="1100" b="0" i="0" u="none" strike="noStrike" cap="none" smtClean="0">
                <a:solidFill>
                  <a:srgbClr val="000000"/>
                </a:solidFill>
                <a:effectLst/>
                <a:latin typeface="Arial"/>
                <a:ea typeface="Arial"/>
                <a:cs typeface="Arial"/>
                <a:sym typeface="Arial"/>
              </a:rPr>
              <a:t>Australians are willing </a:t>
            </a:r>
            <a:r>
              <a:rPr lang="en-AU" sz="1100" b="0" i="0" u="none" strike="noStrike" cap="none" dirty="0" smtClean="0">
                <a:solidFill>
                  <a:srgbClr val="000000"/>
                </a:solidFill>
                <a:effectLst/>
                <a:latin typeface="Arial"/>
                <a:ea typeface="Arial"/>
                <a:cs typeface="Arial"/>
                <a:sym typeface="Arial"/>
              </a:rPr>
              <a:t>and able to get local renewable energy projects going in their communities, particularly in regional and rural areas.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7738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4e1d5caaaf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4e1d5caaaf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34: </a:t>
            </a:r>
            <a:r>
              <a:rPr lang="en-GB" sz="1100" b="0" i="0" u="none" strike="noStrike" cap="none" dirty="0" smtClean="0">
                <a:solidFill>
                  <a:srgbClr val="000000"/>
                </a:solidFill>
                <a:effectLst/>
                <a:latin typeface="Arial"/>
                <a:ea typeface="Arial"/>
                <a:cs typeface="Arial"/>
                <a:sym typeface="Arial"/>
              </a:rPr>
              <a:t>LET’S GET ON WITH IT</a:t>
            </a:r>
            <a:endParaRPr lang="en-AU" sz="1100" b="0" i="0" u="none" strike="noStrike" cap="none" dirty="0" smtClean="0">
              <a:solidFill>
                <a:srgbClr val="000000"/>
              </a:solidFill>
              <a:effectLst/>
              <a:latin typeface="Arial"/>
              <a:ea typeface="Arial"/>
              <a:cs typeface="Arial"/>
              <a:sym typeface="Arial"/>
            </a:endParaRPr>
          </a:p>
          <a:p>
            <a:pPr lvl="0"/>
            <a:r>
              <a:rPr lang="en-AU" sz="1100" b="0" i="0" u="none" strike="noStrike" cap="none" dirty="0" smtClean="0">
                <a:solidFill>
                  <a:srgbClr val="000000"/>
                </a:solidFill>
                <a:effectLst/>
                <a:latin typeface="Arial"/>
                <a:ea typeface="Arial"/>
                <a:cs typeface="Arial"/>
                <a:sym typeface="Arial"/>
              </a:rPr>
              <a:t>Clean energy is a huge opportunity for Australia and Australians.  But more than that, we must do this if we want to do our fair share of tackling one of the biggest challenges we face today – climate change. </a:t>
            </a:r>
          </a:p>
          <a:p>
            <a:pPr lvl="0"/>
            <a:r>
              <a:rPr lang="en-AU" sz="1100" b="0" i="0" u="none" strike="noStrike" cap="none" dirty="0" smtClean="0">
                <a:solidFill>
                  <a:srgbClr val="000000"/>
                </a:solidFill>
                <a:effectLst/>
                <a:latin typeface="Arial"/>
                <a:ea typeface="Arial"/>
                <a:cs typeface="Arial"/>
                <a:sym typeface="Arial"/>
              </a:rPr>
              <a:t>We have the technology, skills and solutions to do this. </a:t>
            </a:r>
          </a:p>
          <a:p>
            <a:pPr lvl="0"/>
            <a:r>
              <a:rPr lang="en-AU" sz="1100" b="0" i="0" u="none" strike="noStrike" cap="none" dirty="0" smtClean="0">
                <a:solidFill>
                  <a:srgbClr val="000000"/>
                </a:solidFill>
                <a:effectLst/>
                <a:latin typeface="Arial"/>
                <a:ea typeface="Arial"/>
                <a:cs typeface="Arial"/>
                <a:sym typeface="Arial"/>
              </a:rPr>
              <a:t>So let’s get on with it.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24591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4e1d5caaaf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4e1d5caaaf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35: HOW CAN YOU GET INVOLVED?</a:t>
            </a:r>
          </a:p>
          <a:p>
            <a:pPr marL="158750" indent="0">
              <a:buNone/>
            </a:pPr>
            <a:r>
              <a:rPr lang="en-AU" sz="1100" b="0" i="1" u="none" strike="noStrike" cap="none" dirty="0" smtClean="0">
                <a:solidFill>
                  <a:srgbClr val="000000"/>
                </a:solidFill>
                <a:effectLst/>
                <a:latin typeface="Arial"/>
                <a:ea typeface="Arial"/>
                <a:cs typeface="Arial"/>
                <a:sym typeface="Arial"/>
              </a:rPr>
              <a:t>We will brainstorm this together…</a:t>
            </a:r>
            <a:endParaRPr lang="en-AU"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94888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4eb6fb31be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4eb6fb31be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b="0" i="0" u="none" strike="noStrike" cap="none" dirty="0" smtClean="0">
                <a:solidFill>
                  <a:srgbClr val="000000"/>
                </a:solidFill>
                <a:effectLst/>
                <a:latin typeface="Arial"/>
                <a:ea typeface="Arial"/>
                <a:cs typeface="Arial"/>
                <a:sym typeface="Arial"/>
              </a:rPr>
              <a:t>Slide 36: THANK YOU</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9183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e1d5caaaf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e1d5caaaf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4: </a:t>
            </a:r>
            <a:r>
              <a:rPr lang="en-GB" sz="1100" b="0" i="0" u="none" strike="noStrike" cap="none" dirty="0" smtClean="0">
                <a:solidFill>
                  <a:srgbClr val="000000"/>
                </a:solidFill>
                <a:effectLst/>
                <a:latin typeface="Arial"/>
                <a:ea typeface="Arial"/>
                <a:cs typeface="Arial"/>
                <a:sym typeface="Arial"/>
              </a:rPr>
              <a:t>IT’S INEVITABLE: COST</a:t>
            </a:r>
            <a:endParaRPr lang="en-AU" sz="1100" b="0" i="0" u="none" strike="noStrike" cap="none" dirty="0" smtClean="0">
              <a:solidFill>
                <a:srgbClr val="000000"/>
              </a:solidFill>
              <a:effectLst/>
              <a:latin typeface="Arial"/>
              <a:ea typeface="Arial"/>
              <a:cs typeface="Arial"/>
              <a:sym typeface="Arial"/>
            </a:endParaRPr>
          </a:p>
          <a:p>
            <a:pPr marL="158750" indent="0">
              <a:buNone/>
            </a:pPr>
            <a:r>
              <a:rPr lang="en-AU" sz="1100" b="0" i="0" u="none" strike="noStrike" cap="none" dirty="0" smtClean="0">
                <a:solidFill>
                  <a:srgbClr val="000000"/>
                </a:solidFill>
                <a:effectLst/>
                <a:latin typeface="Arial"/>
                <a:ea typeface="Arial"/>
                <a:cs typeface="Arial"/>
                <a:sym typeface="Arial"/>
              </a:rPr>
              <a:t>Reason 1. Renewables are now cheaper.</a:t>
            </a:r>
          </a:p>
          <a:p>
            <a:pPr marL="457200" lvl="0" indent="-298450"/>
            <a:r>
              <a:rPr lang="en-AU" sz="1100" b="0" i="0" u="none" strike="noStrike" cap="none" dirty="0" smtClean="0">
                <a:solidFill>
                  <a:srgbClr val="000000"/>
                </a:solidFill>
                <a:effectLst/>
                <a:latin typeface="Arial"/>
                <a:ea typeface="Arial"/>
                <a:cs typeface="Arial"/>
                <a:sym typeface="Arial"/>
              </a:rPr>
              <a:t>Over the past five years there has been a revolution in the economics of renewable energy. </a:t>
            </a:r>
          </a:p>
          <a:p>
            <a:pPr marL="457200" lvl="0" indent="-298450"/>
            <a:r>
              <a:rPr lang="en-AU" sz="1100" b="0" i="0" u="none" strike="noStrike" cap="none" dirty="0" smtClean="0">
                <a:solidFill>
                  <a:srgbClr val="000000"/>
                </a:solidFill>
                <a:effectLst/>
                <a:latin typeface="Arial"/>
                <a:ea typeface="Arial"/>
                <a:cs typeface="Arial"/>
                <a:sym typeface="Arial"/>
              </a:rPr>
              <a:t>Wind and solar are now cheaper to build than coal and gas. </a:t>
            </a:r>
          </a:p>
          <a:p>
            <a:pPr marL="457200" lvl="0" indent="-298450"/>
            <a:r>
              <a:rPr lang="en-AU" sz="1100" b="0" i="0" u="none" strike="noStrike" cap="none" dirty="0" smtClean="0">
                <a:solidFill>
                  <a:srgbClr val="000000"/>
                </a:solidFill>
                <a:effectLst/>
                <a:latin typeface="Arial"/>
                <a:ea typeface="Arial"/>
                <a:cs typeface="Arial"/>
                <a:sym typeface="Arial"/>
              </a:rPr>
              <a:t>Solar is cheaper for a household than grid electricity and these trends will continue.</a:t>
            </a:r>
            <a:endParaRPr lang="en-A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62660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4eb6fb31b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4eb6fb31b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5: </a:t>
            </a:r>
            <a:r>
              <a:rPr lang="en-GB" sz="1100" b="0" i="0" u="none" strike="noStrike" cap="none" dirty="0" smtClean="0">
                <a:solidFill>
                  <a:srgbClr val="000000"/>
                </a:solidFill>
                <a:effectLst/>
                <a:latin typeface="Arial"/>
                <a:ea typeface="Arial"/>
                <a:cs typeface="Arial"/>
                <a:sym typeface="Arial"/>
              </a:rPr>
              <a:t>ITS INEVITABLE: AGING COAL	</a:t>
            </a:r>
            <a:endParaRPr lang="en-AU" sz="1100" b="0" i="0" u="none" strike="noStrike" cap="none" dirty="0" smtClean="0">
              <a:solidFill>
                <a:srgbClr val="000000"/>
              </a:solidFill>
              <a:effectLst/>
              <a:latin typeface="Arial"/>
              <a:ea typeface="Arial"/>
              <a:cs typeface="Arial"/>
              <a:sym typeface="Arial"/>
            </a:endParaRPr>
          </a:p>
          <a:p>
            <a:pPr marL="158750" indent="0">
              <a:buNone/>
            </a:pPr>
            <a:r>
              <a:rPr lang="en-GB" sz="1100" b="0" i="0" u="none" strike="noStrike" cap="none" dirty="0" smtClean="0">
                <a:solidFill>
                  <a:srgbClr val="000000"/>
                </a:solidFill>
                <a:effectLst/>
                <a:latin typeface="Arial"/>
                <a:ea typeface="Arial"/>
                <a:cs typeface="Arial"/>
                <a:sym typeface="Arial"/>
              </a:rPr>
              <a:t>Reason 2: Australia’s coal fleet is old and failing</a:t>
            </a:r>
            <a:endParaRPr lang="en-AU" sz="1100" b="0" i="0" u="none" strike="noStrike" cap="none" dirty="0" smtClean="0">
              <a:solidFill>
                <a:srgbClr val="000000"/>
              </a:solidFill>
              <a:effectLst/>
              <a:latin typeface="Arial"/>
              <a:ea typeface="Arial"/>
              <a:cs typeface="Arial"/>
              <a:sym typeface="Arial"/>
            </a:endParaRPr>
          </a:p>
          <a:p>
            <a:pPr marL="457200" lvl="0" indent="-298450"/>
            <a:r>
              <a:rPr lang="en-AU" sz="1100" b="0" i="0" u="none" strike="noStrike" cap="none" dirty="0" smtClean="0">
                <a:solidFill>
                  <a:srgbClr val="000000"/>
                </a:solidFill>
                <a:effectLst/>
                <a:latin typeface="Arial"/>
                <a:ea typeface="Arial"/>
                <a:cs typeface="Arial"/>
                <a:sym typeface="Arial"/>
              </a:rPr>
              <a:t>With the closure of Hazelwood in 2017, Australia’s dirtiest power plant finally shut down. Hazelwood was the latest of 10 old coal plants that have shut down in the last decade. However, there are still 19 more coal-fired power stations chugging away, spewing pollution into the atmosphere. </a:t>
            </a:r>
          </a:p>
          <a:p>
            <a:pPr marL="457200" lvl="0" indent="-298450"/>
            <a:r>
              <a:rPr lang="en-AU" sz="1100" b="0" i="0" u="none" strike="noStrike" cap="none" dirty="0" smtClean="0">
                <a:solidFill>
                  <a:srgbClr val="000000"/>
                </a:solidFill>
                <a:effectLst/>
                <a:latin typeface="Arial"/>
                <a:ea typeface="Arial"/>
                <a:cs typeface="Arial"/>
                <a:sym typeface="Arial"/>
              </a:rPr>
              <a:t>The plants that are most responsible for cooking the planet are also the worst for our health, emitting more toxic NOx, SOx (nitrogen and sulphur oxides), mercury and particle pollution.</a:t>
            </a:r>
          </a:p>
          <a:p>
            <a:pPr marL="457200" lvl="0" indent="-298450"/>
            <a:r>
              <a:rPr lang="en-AU" sz="1100" b="0" i="0" u="none" strike="noStrike" cap="none" dirty="0" smtClean="0">
                <a:solidFill>
                  <a:srgbClr val="000000"/>
                </a:solidFill>
                <a:effectLst/>
                <a:latin typeface="Arial"/>
                <a:ea typeface="Arial"/>
                <a:cs typeface="Arial"/>
                <a:sym typeface="Arial"/>
              </a:rPr>
              <a:t>As these old clunkers close they are going to be replaced by the cheapest form of new generation and that will be wind and solar, backed-up by storage.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0969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e1d5caaaf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e1d5caaaf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6: </a:t>
            </a:r>
            <a:r>
              <a:rPr lang="en-GB" sz="1100" b="0" i="0" u="none" strike="noStrike" cap="none" dirty="0" smtClean="0">
                <a:solidFill>
                  <a:srgbClr val="000000"/>
                </a:solidFill>
                <a:effectLst/>
                <a:latin typeface="Arial"/>
                <a:ea typeface="Arial"/>
                <a:cs typeface="Arial"/>
                <a:sym typeface="Arial"/>
              </a:rPr>
              <a:t>ITS INEVITABLE: OPPORTUNITY</a:t>
            </a:r>
            <a:endParaRPr lang="en-AU" sz="1100" b="0" i="0" u="none" strike="noStrike" cap="none" dirty="0" smtClean="0">
              <a:solidFill>
                <a:srgbClr val="000000"/>
              </a:solidFill>
              <a:effectLst/>
              <a:latin typeface="Arial"/>
              <a:ea typeface="Arial"/>
              <a:cs typeface="Arial"/>
              <a:sym typeface="Arial"/>
            </a:endParaRPr>
          </a:p>
          <a:p>
            <a:pPr marL="158750" indent="0">
              <a:buNone/>
            </a:pPr>
            <a:r>
              <a:rPr lang="en-AU" sz="1100" b="0" i="0" u="none" strike="noStrike" cap="none" dirty="0" smtClean="0">
                <a:solidFill>
                  <a:srgbClr val="000000"/>
                </a:solidFill>
                <a:effectLst/>
                <a:latin typeface="Arial"/>
                <a:ea typeface="Arial"/>
                <a:cs typeface="Arial"/>
                <a:sym typeface="Arial"/>
              </a:rPr>
              <a:t>Reason 3: It's a huge opportunity for Australia</a:t>
            </a:r>
          </a:p>
          <a:p>
            <a:pPr lvl="0"/>
            <a:r>
              <a:rPr lang="en-AU" sz="1100" b="0" i="0" u="none" strike="noStrike" cap="none" dirty="0" smtClean="0">
                <a:solidFill>
                  <a:srgbClr val="000000"/>
                </a:solidFill>
                <a:effectLst/>
                <a:latin typeface="Arial"/>
                <a:ea typeface="Arial"/>
                <a:cs typeface="Arial"/>
                <a:sym typeface="Arial"/>
              </a:rPr>
              <a:t>Our country is perfect for solar, wind and wave energy. In fact, we have some of the richest clean renewable energy resources in the world.  Indeed compared to places like Germany which are known for being leaders in renewable energy, we have double the amount of sunlight each year in Australia.</a:t>
            </a:r>
          </a:p>
          <a:p>
            <a:pPr lvl="0"/>
            <a:r>
              <a:rPr lang="en-AU" sz="1100" b="0" i="0" u="none" strike="noStrike" cap="none" dirty="0" smtClean="0">
                <a:solidFill>
                  <a:srgbClr val="000000"/>
                </a:solidFill>
                <a:effectLst/>
                <a:latin typeface="Arial"/>
                <a:ea typeface="Arial"/>
                <a:cs typeface="Arial"/>
                <a:sym typeface="Arial"/>
              </a:rPr>
              <a:t>We have significant land area and a low population. </a:t>
            </a:r>
          </a:p>
          <a:p>
            <a:pPr lvl="0"/>
            <a:r>
              <a:rPr lang="en-AU" sz="1100" b="0" i="0" u="none" strike="noStrike" cap="none" dirty="0" smtClean="0">
                <a:solidFill>
                  <a:srgbClr val="000000"/>
                </a:solidFill>
                <a:effectLst/>
                <a:latin typeface="Arial"/>
                <a:ea typeface="Arial"/>
                <a:cs typeface="Arial"/>
                <a:sym typeface="Arial"/>
              </a:rPr>
              <a:t>We are one of the best-equipped countries in the world to transform our energy system to 100% renewables and help our neighbours go renewables too.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91800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e1d5caaaf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e1d5caaaf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7: </a:t>
            </a:r>
            <a:r>
              <a:rPr lang="en-GB" sz="1100" b="0" i="0" u="none" strike="noStrike" cap="none" dirty="0" smtClean="0">
                <a:solidFill>
                  <a:srgbClr val="000000"/>
                </a:solidFill>
                <a:effectLst/>
                <a:latin typeface="Arial"/>
                <a:ea typeface="Arial"/>
                <a:cs typeface="Arial"/>
                <a:sym typeface="Arial"/>
              </a:rPr>
              <a:t>IT’S INEVITABLE: AUSTRALIANS LOVE</a:t>
            </a:r>
            <a:r>
              <a:rPr lang="en-AU" sz="1100" b="0" i="0" u="none" strike="noStrike" cap="none" dirty="0" smtClean="0">
                <a:solidFill>
                  <a:srgbClr val="000000"/>
                </a:solidFill>
                <a:effectLst/>
                <a:latin typeface="Arial"/>
                <a:ea typeface="Arial"/>
                <a:cs typeface="Arial"/>
                <a:sym typeface="Arial"/>
              </a:rPr>
              <a:t> SOLAR</a:t>
            </a:r>
          </a:p>
          <a:p>
            <a:pPr marL="158750" indent="0">
              <a:buNone/>
            </a:pPr>
            <a:r>
              <a:rPr lang="en-AU" sz="1100" b="0" i="0" u="none" strike="noStrike" cap="none" dirty="0" smtClean="0">
                <a:solidFill>
                  <a:srgbClr val="000000"/>
                </a:solidFill>
                <a:effectLst/>
                <a:latin typeface="Arial"/>
                <a:ea typeface="Arial"/>
                <a:cs typeface="Arial"/>
                <a:sym typeface="Arial"/>
              </a:rPr>
              <a:t>Reason 4: Australians love solar</a:t>
            </a:r>
          </a:p>
          <a:p>
            <a:pPr lvl="0"/>
            <a:r>
              <a:rPr lang="en-AU" sz="1100" b="0" i="0" u="none" strike="noStrike" cap="none" dirty="0" smtClean="0">
                <a:solidFill>
                  <a:srgbClr val="000000"/>
                </a:solidFill>
                <a:effectLst/>
                <a:latin typeface="Arial"/>
                <a:ea typeface="Arial"/>
                <a:cs typeface="Arial"/>
                <a:sym typeface="Arial"/>
              </a:rPr>
              <a:t>Poll after poll shows that Australian’s love solar, in fact support for renewables is at 65-90%.</a:t>
            </a:r>
          </a:p>
          <a:p>
            <a:pPr lvl="0"/>
            <a:r>
              <a:rPr lang="en-AU" sz="1100" b="0" i="0" u="none" strike="noStrike" cap="none" dirty="0" smtClean="0">
                <a:solidFill>
                  <a:srgbClr val="000000"/>
                </a:solidFill>
                <a:effectLst/>
                <a:latin typeface="Arial"/>
                <a:ea typeface="Arial"/>
                <a:cs typeface="Arial"/>
                <a:sym typeface="Arial"/>
              </a:rPr>
              <a:t>And we’re putting our money where out mouth is. When it comes to rooftop solar, Australia is number one in the world. </a:t>
            </a:r>
          </a:p>
          <a:p>
            <a:pPr lvl="0"/>
            <a:r>
              <a:rPr lang="en-AU" sz="1100" b="0" i="0" u="none" strike="noStrike" cap="none" dirty="0" smtClean="0">
                <a:solidFill>
                  <a:srgbClr val="000000"/>
                </a:solidFill>
                <a:effectLst/>
                <a:latin typeface="Arial"/>
                <a:ea typeface="Arial"/>
                <a:cs typeface="Arial"/>
                <a:sym typeface="Arial"/>
              </a:rPr>
              <a:t>There are more than 2 million solar rooftops glinting across the country, up from less than 100,000 in 2008. That means 2 million have been installed in the last decade! </a:t>
            </a:r>
          </a:p>
          <a:p>
            <a:pPr lvl="0"/>
            <a:r>
              <a:rPr lang="en-AU" sz="1100" b="0" i="0" u="none" strike="noStrike" cap="none" dirty="0" smtClean="0">
                <a:solidFill>
                  <a:srgbClr val="000000"/>
                </a:solidFill>
                <a:effectLst/>
                <a:latin typeface="Arial"/>
                <a:ea typeface="Arial"/>
                <a:cs typeface="Arial"/>
                <a:sym typeface="Arial"/>
              </a:rPr>
              <a:t>And the numbers are still growing with around 3,000 Australian households going solar every single week.</a:t>
            </a:r>
          </a:p>
          <a:p>
            <a:pPr marL="158750" lvl="0" indent="0">
              <a:buNone/>
            </a:pPr>
            <a:endParaRPr dirty="0"/>
          </a:p>
        </p:txBody>
      </p:sp>
    </p:spTree>
    <p:extLst>
      <p:ext uri="{BB962C8B-B14F-4D97-AF65-F5344CB8AC3E}">
        <p14:creationId xmlns:p14="http://schemas.microsoft.com/office/powerpoint/2010/main" val="7750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e1d5caaaf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4e1d5caaaf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8: IT’S INEVITABLE: CREATES A BETTER LIFE </a:t>
            </a:r>
          </a:p>
          <a:p>
            <a:pPr marL="158750" indent="0">
              <a:buNone/>
            </a:pPr>
            <a:r>
              <a:rPr lang="en-AU" sz="1100" b="0" i="0" u="none" strike="noStrike" cap="none" dirty="0" smtClean="0">
                <a:solidFill>
                  <a:srgbClr val="000000"/>
                </a:solidFill>
                <a:effectLst/>
                <a:latin typeface="Arial"/>
                <a:ea typeface="Arial"/>
                <a:cs typeface="Arial"/>
                <a:sym typeface="Arial"/>
              </a:rPr>
              <a:t>Reason 5: Upgrading Australia to clean energy creates a better life for everyone. It will: </a:t>
            </a:r>
          </a:p>
          <a:p>
            <a:pPr lvl="0"/>
            <a:r>
              <a:rPr lang="en-AU" sz="1100" b="0" i="0" u="none" strike="noStrike" cap="none" dirty="0" smtClean="0">
                <a:solidFill>
                  <a:srgbClr val="000000"/>
                </a:solidFill>
                <a:effectLst/>
                <a:latin typeface="Arial"/>
                <a:ea typeface="Arial"/>
                <a:cs typeface="Arial"/>
                <a:sym typeface="Arial"/>
              </a:rPr>
              <a:t>create better jobs and additional regional development</a:t>
            </a:r>
          </a:p>
          <a:p>
            <a:pPr lvl="0"/>
            <a:r>
              <a:rPr lang="en-AU" sz="1100" b="0" i="0" u="none" strike="noStrike" cap="none" dirty="0" smtClean="0">
                <a:solidFill>
                  <a:srgbClr val="000000"/>
                </a:solidFill>
                <a:effectLst/>
                <a:latin typeface="Arial"/>
                <a:ea typeface="Arial"/>
                <a:cs typeface="Arial"/>
                <a:sym typeface="Arial"/>
              </a:rPr>
              <a:t>bring cleaner air and so a healthier future for our children</a:t>
            </a:r>
          </a:p>
          <a:p>
            <a:pPr lvl="0"/>
            <a:r>
              <a:rPr lang="en-AU" sz="1100" b="0" i="0" u="none" strike="noStrike" cap="none" dirty="0" smtClean="0">
                <a:solidFill>
                  <a:srgbClr val="000000"/>
                </a:solidFill>
                <a:effectLst/>
                <a:latin typeface="Arial"/>
                <a:ea typeface="Arial"/>
                <a:cs typeface="Arial"/>
                <a:sym typeface="Arial"/>
              </a:rPr>
              <a:t>help us control our bills and reduce them,</a:t>
            </a:r>
          </a:p>
          <a:p>
            <a:pPr lvl="0"/>
            <a:r>
              <a:rPr lang="en-AU" sz="1100" b="0" i="0" u="none" strike="noStrike" cap="none" dirty="0" smtClean="0">
                <a:solidFill>
                  <a:srgbClr val="000000"/>
                </a:solidFill>
                <a:effectLst/>
                <a:latin typeface="Arial"/>
                <a:ea typeface="Arial"/>
                <a:cs typeface="Arial"/>
                <a:sym typeface="Arial"/>
              </a:rPr>
              <a:t>stop damaging our climate.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412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e1d5caaaf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e1d5caaaf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AU" sz="1100" b="0" i="0" u="none" strike="noStrike" cap="none" dirty="0" smtClean="0">
                <a:solidFill>
                  <a:srgbClr val="000000"/>
                </a:solidFill>
                <a:effectLst/>
                <a:latin typeface="Arial"/>
                <a:ea typeface="Arial"/>
                <a:cs typeface="Arial"/>
                <a:sym typeface="Arial"/>
              </a:rPr>
              <a:t>Slide 9: ACHIEVABLE</a:t>
            </a:r>
          </a:p>
          <a:p>
            <a:pPr marL="158750" indent="0">
              <a:buNone/>
            </a:pPr>
            <a:r>
              <a:rPr lang="en-AU" sz="1100" b="0" i="0" u="none" strike="noStrike" cap="none" dirty="0" smtClean="0">
                <a:solidFill>
                  <a:srgbClr val="000000"/>
                </a:solidFill>
                <a:effectLst/>
                <a:latin typeface="Arial"/>
                <a:ea typeface="Arial"/>
                <a:cs typeface="Arial"/>
                <a:sym typeface="Arial"/>
              </a:rPr>
              <a:t>Experts agree that shifting to an energy system powered by the sun and wind is technically feasible. </a:t>
            </a:r>
          </a:p>
          <a:p>
            <a:pPr lvl="0"/>
            <a:r>
              <a:rPr lang="en-AU" sz="1100" b="0" i="0" u="none" strike="noStrike" cap="none" dirty="0" smtClean="0">
                <a:solidFill>
                  <a:srgbClr val="000000"/>
                </a:solidFill>
                <a:effectLst/>
                <a:latin typeface="Arial"/>
                <a:ea typeface="Arial"/>
                <a:cs typeface="Arial"/>
                <a:sym typeface="Arial"/>
              </a:rPr>
              <a:t>Modelling from the ISF shows that given the abundance of Australia’s solar, wind and sustainable bioenergy resources, a transition to 100% renewable energy within one generation is both technically feasible and economically responsible.</a:t>
            </a:r>
          </a:p>
          <a:p>
            <a:pPr lvl="0"/>
            <a:r>
              <a:rPr lang="en-AU" sz="1100" b="0" i="0" u="none" strike="noStrike" cap="none" dirty="0" smtClean="0">
                <a:solidFill>
                  <a:srgbClr val="000000"/>
                </a:solidFill>
                <a:effectLst/>
                <a:latin typeface="Arial"/>
                <a:ea typeface="Arial"/>
                <a:cs typeface="Arial"/>
                <a:sym typeface="Arial"/>
              </a:rPr>
              <a:t>And they are not alone with their findings. There are at least nine other studies conducted in the last seven years that have analysed how Australia can move from an electricity system based on polluting coal and gas to one powered by the sun, wind and waves. </a:t>
            </a:r>
          </a:p>
          <a:p>
            <a:pPr lvl="0"/>
            <a:r>
              <a:rPr lang="en-AU" sz="1100" b="0" i="0" u="none" strike="noStrike" cap="none" dirty="0" smtClean="0">
                <a:solidFill>
                  <a:srgbClr val="000000"/>
                </a:solidFill>
                <a:effectLst/>
                <a:latin typeface="Arial"/>
                <a:ea typeface="Arial"/>
                <a:cs typeface="Arial"/>
                <a:sym typeface="Arial"/>
              </a:rPr>
              <a:t>Indeed, the Australian Energy Market Operator (AEMO) – the very body tasked with making sure we have energy when we need it – found that there are “no fundamental limits to 100% renewables”, and that current standards of system security and reliability will be maintained.</a:t>
            </a:r>
          </a:p>
          <a:p>
            <a:pPr lvl="0"/>
            <a:r>
              <a:rPr lang="en-AU" sz="1100" b="0" i="0" u="none" strike="noStrike" cap="none" dirty="0" smtClean="0">
                <a:solidFill>
                  <a:srgbClr val="000000"/>
                </a:solidFill>
                <a:effectLst/>
                <a:latin typeface="Arial"/>
                <a:ea typeface="Arial"/>
                <a:cs typeface="Arial"/>
                <a:sym typeface="Arial"/>
              </a:rPr>
              <a:t>These studies all show different pathways to 100% renewable energy, however what they all agree on is that 100% renewables can be achieved</a:t>
            </a:r>
            <a:endParaRPr lang="en-A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04688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1403125"/>
            <a:ext cx="8520600" cy="735600"/>
          </a:xfrm>
          <a:prstGeom prst="rect">
            <a:avLst/>
          </a:prstGeom>
        </p:spPr>
        <p:txBody>
          <a:bodyPr spcFirstLastPara="1" wrap="square" lIns="91425" tIns="91425" rIns="91425" bIns="91425" anchor="b"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179658" y="4726547"/>
            <a:ext cx="311400" cy="311400"/>
          </a:xfrm>
          <a:prstGeom prst="rect">
            <a:avLst/>
          </a:prstGeom>
          <a:solidFill>
            <a:srgbClr val="4F84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a:off x="221155" y="4685049"/>
            <a:ext cx="311400" cy="3114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txBox="1">
            <a:spLocks noGrp="1"/>
          </p:cNvSpPr>
          <p:nvPr>
            <p:ph type="sldNum" idx="12"/>
          </p:nvPr>
        </p:nvSpPr>
        <p:spPr>
          <a:xfrm>
            <a:off x="221155" y="4685049"/>
            <a:ext cx="311400" cy="311400"/>
          </a:xfrm>
          <a:prstGeom prst="rect">
            <a:avLst/>
          </a:prstGeom>
        </p:spPr>
        <p:txBody>
          <a:bodyPr spcFirstLastPara="1" wrap="square" lIns="91425" tIns="91425" rIns="91425" bIns="91425" anchor="ctr" anchorCtr="0">
            <a:no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marL="0" lvl="0" indent="0" algn="ctr" rtl="0">
              <a:spcBef>
                <a:spcPts val="0"/>
              </a:spcBef>
              <a:spcAft>
                <a:spcPts val="0"/>
              </a:spcAft>
              <a:buNone/>
            </a:pPr>
            <a:fld id="{00000000-1234-1234-1234-123412341234}" type="slidenum">
              <a:rPr lang="en-GB"/>
              <a:t>‹#›</a:t>
            </a:fld>
            <a:endParaRPr dirty="0"/>
          </a:p>
        </p:txBody>
      </p:sp>
      <p:pic>
        <p:nvPicPr>
          <p:cNvPr id="15" name="Google Shape;15;p2"/>
          <p:cNvPicPr preferRelativeResize="0"/>
          <p:nvPr/>
        </p:nvPicPr>
        <p:blipFill rotWithShape="1">
          <a:blip r:embed="rId2">
            <a:alphaModFix/>
          </a:blip>
          <a:srcRect l="67707"/>
          <a:stretch/>
        </p:blipFill>
        <p:spPr>
          <a:xfrm>
            <a:off x="122950" y="4022350"/>
            <a:ext cx="507572" cy="521056"/>
          </a:xfrm>
          <a:prstGeom prst="rect">
            <a:avLst/>
          </a:prstGeom>
          <a:noFill/>
          <a:ln>
            <a:noFill/>
          </a:ln>
        </p:spPr>
      </p:pic>
      <p:pic>
        <p:nvPicPr>
          <p:cNvPr id="16" name="Google Shape;16;p2"/>
          <p:cNvPicPr preferRelativeResize="0"/>
          <p:nvPr/>
        </p:nvPicPr>
        <p:blipFill rotWithShape="1">
          <a:blip r:embed="rId3">
            <a:alphaModFix/>
          </a:blip>
          <a:srcRect r="60011"/>
          <a:stretch/>
        </p:blipFill>
        <p:spPr>
          <a:xfrm>
            <a:off x="673958" y="4617582"/>
            <a:ext cx="437142" cy="44611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
        <p:cNvGrpSpPr/>
        <p:nvPr/>
      </p:nvGrpSpPr>
      <p:grpSpPr>
        <a:xfrm>
          <a:off x="0" y="0"/>
          <a:ext cx="0" cy="0"/>
          <a:chOff x="0" y="0"/>
          <a:chExt cx="0" cy="0"/>
        </a:xfrm>
      </p:grpSpPr>
      <p:sp>
        <p:nvSpPr>
          <p:cNvPr id="62" name="Google Shape;6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3" name="Google Shape;6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4" name="Google Shape;6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19" name="Google Shape;19;p3"/>
          <p:cNvGrpSpPr/>
          <p:nvPr/>
        </p:nvGrpSpPr>
        <p:grpSpPr>
          <a:xfrm>
            <a:off x="3100228" y="4511850"/>
            <a:ext cx="2943530" cy="568341"/>
            <a:chOff x="2399690" y="4511850"/>
            <a:chExt cx="2943530" cy="568341"/>
          </a:xfrm>
        </p:grpSpPr>
        <p:pic>
          <p:nvPicPr>
            <p:cNvPr id="20" name="Google Shape;20;p3"/>
            <p:cNvPicPr preferRelativeResize="0"/>
            <p:nvPr/>
          </p:nvPicPr>
          <p:blipFill rotWithShape="1">
            <a:blip r:embed="rId2">
              <a:alphaModFix/>
            </a:blip>
            <a:srcRect/>
            <a:stretch/>
          </p:blipFill>
          <p:spPr>
            <a:xfrm>
              <a:off x="2399690" y="4511850"/>
              <a:ext cx="1691151" cy="560600"/>
            </a:xfrm>
            <a:prstGeom prst="rect">
              <a:avLst/>
            </a:prstGeom>
            <a:noFill/>
            <a:ln>
              <a:noFill/>
            </a:ln>
          </p:spPr>
        </p:pic>
        <p:pic>
          <p:nvPicPr>
            <p:cNvPr id="21" name="Google Shape;21;p3"/>
            <p:cNvPicPr preferRelativeResize="0"/>
            <p:nvPr/>
          </p:nvPicPr>
          <p:blipFill rotWithShape="1">
            <a:blip r:embed="rId3">
              <a:alphaModFix/>
            </a:blip>
            <a:srcRect/>
            <a:stretch/>
          </p:blipFill>
          <p:spPr>
            <a:xfrm>
              <a:off x="4167045" y="4600191"/>
              <a:ext cx="1176175" cy="480000"/>
            </a:xfrm>
            <a:prstGeom prst="rect">
              <a:avLst/>
            </a:prstGeom>
            <a:noFill/>
            <a:ln>
              <a:noFill/>
            </a:ln>
          </p:spPr>
        </p:pic>
      </p:grpSp>
      <p:sp>
        <p:nvSpPr>
          <p:cNvPr id="22" name="Google Shape;22;p3"/>
          <p:cNvSpPr/>
          <p:nvPr/>
        </p:nvSpPr>
        <p:spPr>
          <a:xfrm>
            <a:off x="183952" y="4700948"/>
            <a:ext cx="334800" cy="334800"/>
          </a:xfrm>
          <a:prstGeom prst="rect">
            <a:avLst/>
          </a:prstGeom>
          <a:solidFill>
            <a:srgbClr val="4F84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3"/>
          <p:cNvSpPr/>
          <p:nvPr/>
        </p:nvSpPr>
        <p:spPr>
          <a:xfrm>
            <a:off x="228600" y="4656300"/>
            <a:ext cx="334800" cy="3348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3"/>
          <p:cNvSpPr txBox="1">
            <a:spLocks noGrp="1"/>
          </p:cNvSpPr>
          <p:nvPr>
            <p:ph type="sldNum" idx="12"/>
          </p:nvPr>
        </p:nvSpPr>
        <p:spPr>
          <a:xfrm>
            <a:off x="228600" y="4656300"/>
            <a:ext cx="334800" cy="334800"/>
          </a:xfrm>
          <a:prstGeom prst="rect">
            <a:avLst/>
          </a:prstGeom>
        </p:spPr>
        <p:txBody>
          <a:bodyPr spcFirstLastPara="1" wrap="square" lIns="91425" tIns="91425" rIns="91425" bIns="91425" anchor="ctr"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457200" y="920225"/>
            <a:ext cx="3017100" cy="1615200"/>
          </a:xfrm>
          <a:prstGeom prst="rect">
            <a:avLst/>
          </a:prstGeom>
        </p:spPr>
        <p:txBody>
          <a:bodyPr spcFirstLastPara="1" wrap="square" lIns="91425" tIns="91425" rIns="91425" bIns="91425" anchor="t" anchorCtr="0"/>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6"/>
          <p:cNvSpPr/>
          <p:nvPr/>
        </p:nvSpPr>
        <p:spPr>
          <a:xfrm>
            <a:off x="179658" y="4726547"/>
            <a:ext cx="311400" cy="311400"/>
          </a:xfrm>
          <a:prstGeom prst="rect">
            <a:avLst/>
          </a:prstGeom>
          <a:solidFill>
            <a:srgbClr val="4F84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6"/>
          <p:cNvSpPr/>
          <p:nvPr/>
        </p:nvSpPr>
        <p:spPr>
          <a:xfrm>
            <a:off x="221155" y="4685049"/>
            <a:ext cx="311400" cy="3114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6"/>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GB"/>
              <a:t>‹#›</a:t>
            </a:fld>
            <a:endParaRPr dirty="0"/>
          </a:p>
        </p:txBody>
      </p:sp>
      <p:pic>
        <p:nvPicPr>
          <p:cNvPr id="39" name="Google Shape;39;p6"/>
          <p:cNvPicPr preferRelativeResize="0"/>
          <p:nvPr/>
        </p:nvPicPr>
        <p:blipFill rotWithShape="1">
          <a:blip r:embed="rId2">
            <a:alphaModFix/>
          </a:blip>
          <a:srcRect l="67707"/>
          <a:stretch/>
        </p:blipFill>
        <p:spPr>
          <a:xfrm>
            <a:off x="122950" y="4022350"/>
            <a:ext cx="507572" cy="521056"/>
          </a:xfrm>
          <a:prstGeom prst="rect">
            <a:avLst/>
          </a:prstGeom>
          <a:noFill/>
          <a:ln>
            <a:noFill/>
          </a:ln>
        </p:spPr>
      </p:pic>
      <p:pic>
        <p:nvPicPr>
          <p:cNvPr id="40" name="Google Shape;40;p6"/>
          <p:cNvPicPr preferRelativeResize="0"/>
          <p:nvPr/>
        </p:nvPicPr>
        <p:blipFill rotWithShape="1">
          <a:blip r:embed="rId3">
            <a:alphaModFix/>
          </a:blip>
          <a:srcRect r="60011"/>
          <a:stretch/>
        </p:blipFill>
        <p:spPr>
          <a:xfrm>
            <a:off x="673958" y="4617582"/>
            <a:ext cx="437142" cy="44611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 name="Google Shape;4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4" name="Google Shape;4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47" name="Google Shape;47;p8"/>
          <p:cNvPicPr preferRelativeResize="0"/>
          <p:nvPr/>
        </p:nvPicPr>
        <p:blipFill rotWithShape="1">
          <a:blip r:embed="rId2">
            <a:alphaModFix/>
          </a:blip>
          <a:srcRect l="67707"/>
          <a:stretch/>
        </p:blipFill>
        <p:spPr>
          <a:xfrm>
            <a:off x="8252800" y="4157550"/>
            <a:ext cx="815100" cy="833550"/>
          </a:xfrm>
          <a:prstGeom prst="rect">
            <a:avLst/>
          </a:prstGeom>
          <a:noFill/>
          <a:ln>
            <a:noFill/>
          </a:ln>
        </p:spPr>
      </p:pic>
      <p:pic>
        <p:nvPicPr>
          <p:cNvPr id="48" name="Google Shape;48;p8"/>
          <p:cNvPicPr preferRelativeResize="0"/>
          <p:nvPr/>
        </p:nvPicPr>
        <p:blipFill rotWithShape="1">
          <a:blip r:embed="rId3">
            <a:alphaModFix/>
          </a:blip>
          <a:srcRect r="60011"/>
          <a:stretch/>
        </p:blipFill>
        <p:spPr>
          <a:xfrm>
            <a:off x="7550791" y="4297836"/>
            <a:ext cx="702000" cy="718000"/>
          </a:xfrm>
          <a:prstGeom prst="rect">
            <a:avLst/>
          </a:prstGeom>
          <a:noFill/>
          <a:ln>
            <a:noFill/>
          </a:ln>
        </p:spPr>
      </p:pic>
      <p:sp>
        <p:nvSpPr>
          <p:cNvPr id="49" name="Google Shape;49;p8"/>
          <p:cNvSpPr/>
          <p:nvPr/>
        </p:nvSpPr>
        <p:spPr>
          <a:xfrm>
            <a:off x="183952" y="4700948"/>
            <a:ext cx="334800" cy="334800"/>
          </a:xfrm>
          <a:prstGeom prst="rect">
            <a:avLst/>
          </a:prstGeom>
          <a:solidFill>
            <a:srgbClr val="4F84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8"/>
          <p:cNvSpPr/>
          <p:nvPr/>
        </p:nvSpPr>
        <p:spPr>
          <a:xfrm>
            <a:off x="228600" y="4656300"/>
            <a:ext cx="334800" cy="3348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8"/>
          <p:cNvSpPr txBox="1">
            <a:spLocks noGrp="1"/>
          </p:cNvSpPr>
          <p:nvPr>
            <p:ph type="sldNum" idx="12"/>
          </p:nvPr>
        </p:nvSpPr>
        <p:spPr>
          <a:xfrm>
            <a:off x="228600" y="4656300"/>
            <a:ext cx="334800" cy="334800"/>
          </a:xfrm>
          <a:prstGeom prst="rect">
            <a:avLst/>
          </a:prstGeom>
        </p:spPr>
        <p:txBody>
          <a:bodyPr spcFirstLastPara="1" wrap="square" lIns="91425" tIns="91425" rIns="91425" bIns="91425" anchor="ctr"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5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7" name="Google Shape;5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60" name="Google Shape;6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tmp"/><Relationship Id="rId4" Type="http://schemas.openxmlformats.org/officeDocument/2006/relationships/hyperlink" Target="https://www.youtube.com/watch?v=wtJgU10SwO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7.jp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3"/>
          <p:cNvSpPr/>
          <p:nvPr/>
        </p:nvSpPr>
        <p:spPr>
          <a:xfrm>
            <a:off x="2387525" y="543150"/>
            <a:ext cx="6528000" cy="35436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2" name="Google Shape;72;p13"/>
          <p:cNvPicPr preferRelativeResize="0"/>
          <p:nvPr/>
        </p:nvPicPr>
        <p:blipFill>
          <a:blip r:embed="rId3">
            <a:alphaModFix/>
          </a:blip>
          <a:stretch>
            <a:fillRect/>
          </a:stretch>
        </p:blipFill>
        <p:spPr>
          <a:xfrm>
            <a:off x="228600" y="228600"/>
            <a:ext cx="4589226" cy="3059474"/>
          </a:xfrm>
          <a:prstGeom prst="rect">
            <a:avLst/>
          </a:prstGeom>
          <a:noFill/>
          <a:ln>
            <a:noFill/>
          </a:ln>
        </p:spPr>
      </p:pic>
      <p:sp>
        <p:nvSpPr>
          <p:cNvPr id="73" name="Google Shape;73;p13"/>
          <p:cNvSpPr txBox="1"/>
          <p:nvPr/>
        </p:nvSpPr>
        <p:spPr>
          <a:xfrm>
            <a:off x="4938550" y="1416825"/>
            <a:ext cx="3959400" cy="18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400" b="1" dirty="0" smtClean="0">
                <a:solidFill>
                  <a:srgbClr val="1A1A1A"/>
                </a:solidFill>
                <a:latin typeface="Helvetica Neue"/>
                <a:ea typeface="Helvetica Neue"/>
                <a:cs typeface="Helvetica Neue"/>
                <a:sym typeface="Helvetica Neue"/>
              </a:rPr>
              <a:t>REPOWERING</a:t>
            </a:r>
            <a:r>
              <a:rPr lang="en-GB" sz="3400" dirty="0" smtClean="0">
                <a:solidFill>
                  <a:srgbClr val="1A1A1A"/>
                </a:solidFill>
                <a:latin typeface="Helvetica Neue"/>
                <a:ea typeface="Helvetica Neue"/>
                <a:cs typeface="Helvetica Neue"/>
                <a:sym typeface="Helvetica Neue"/>
              </a:rPr>
              <a:t> Australia</a:t>
            </a:r>
            <a:endParaRPr sz="3400" dirty="0">
              <a:solidFill>
                <a:srgbClr val="1A1A1A"/>
              </a:solidFill>
              <a:latin typeface="Helvetica Neue"/>
              <a:ea typeface="Helvetica Neue"/>
              <a:cs typeface="Helvetica Neue"/>
              <a:sym typeface="Helvetica Neue"/>
            </a:endParaRPr>
          </a:p>
        </p:txBody>
      </p:sp>
      <p:sp>
        <p:nvSpPr>
          <p:cNvPr id="74" name="Google Shape;74;p13"/>
          <p:cNvSpPr/>
          <p:nvPr/>
        </p:nvSpPr>
        <p:spPr>
          <a:xfrm>
            <a:off x="5040000" y="3252075"/>
            <a:ext cx="41040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5" name="Google Shape;75;p13"/>
          <p:cNvPicPr preferRelativeResize="0"/>
          <p:nvPr/>
        </p:nvPicPr>
        <p:blipFill>
          <a:blip r:embed="rId4">
            <a:alphaModFix/>
          </a:blip>
          <a:stretch>
            <a:fillRect/>
          </a:stretch>
        </p:blipFill>
        <p:spPr>
          <a:xfrm>
            <a:off x="228600" y="4233100"/>
            <a:ext cx="1808825" cy="739825"/>
          </a:xfrm>
          <a:prstGeom prst="rect">
            <a:avLst/>
          </a:prstGeom>
          <a:noFill/>
          <a:ln>
            <a:noFill/>
          </a:ln>
        </p:spPr>
      </p:pic>
      <p:pic>
        <p:nvPicPr>
          <p:cNvPr id="76" name="Google Shape;76;p13"/>
          <p:cNvPicPr preferRelativeResize="0"/>
          <p:nvPr/>
        </p:nvPicPr>
        <p:blipFill>
          <a:blip r:embed="rId5">
            <a:alphaModFix/>
          </a:blip>
          <a:stretch>
            <a:fillRect/>
          </a:stretch>
        </p:blipFill>
        <p:spPr>
          <a:xfrm>
            <a:off x="2387515" y="4113613"/>
            <a:ext cx="2524125" cy="833574"/>
          </a:xfrm>
          <a:prstGeom prst="rect">
            <a:avLst/>
          </a:prstGeom>
          <a:noFill/>
          <a:ln>
            <a:noFill/>
          </a:ln>
        </p:spPr>
      </p:pic>
    </p:spTree>
    <p:extLst>
      <p:ext uri="{BB962C8B-B14F-4D97-AF65-F5344CB8AC3E}">
        <p14:creationId xmlns:p14="http://schemas.microsoft.com/office/powerpoint/2010/main" val="2977633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5"/>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10</a:t>
            </a:fld>
            <a:endParaRPr dirty="0"/>
          </a:p>
        </p:txBody>
      </p:sp>
      <p:sp>
        <p:nvSpPr>
          <p:cNvPr id="218" name="Google Shape;218;p25"/>
          <p:cNvSpPr txBox="1">
            <a:spLocks noGrp="1"/>
          </p:cNvSpPr>
          <p:nvPr>
            <p:ph type="title"/>
          </p:nvPr>
        </p:nvSpPr>
        <p:spPr>
          <a:xfrm>
            <a:off x="457200" y="228600"/>
            <a:ext cx="7131300" cy="6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mr-IN" dirty="0" smtClean="0">
                <a:solidFill>
                  <a:srgbClr val="1A1A1A"/>
                </a:solidFill>
              </a:rPr>
              <a:t>…</a:t>
            </a:r>
            <a:r>
              <a:rPr lang="en-AU" dirty="0" smtClean="0">
                <a:solidFill>
                  <a:srgbClr val="1A1A1A"/>
                </a:solidFill>
              </a:rPr>
              <a:t> and we </a:t>
            </a:r>
            <a:r>
              <a:rPr lang="en-GB" dirty="0" smtClean="0">
                <a:solidFill>
                  <a:srgbClr val="1A1A1A"/>
                </a:solidFill>
              </a:rPr>
              <a:t>have </a:t>
            </a:r>
            <a:r>
              <a:rPr lang="en-GB" dirty="0">
                <a:solidFill>
                  <a:srgbClr val="1A1A1A"/>
                </a:solidFill>
              </a:rPr>
              <a:t>a </a:t>
            </a:r>
            <a:r>
              <a:rPr lang="en-GB" dirty="0" smtClean="0">
                <a:solidFill>
                  <a:srgbClr val="1A1A1A"/>
                </a:solidFill>
              </a:rPr>
              <a:t>plan</a:t>
            </a:r>
            <a:endParaRPr dirty="0">
              <a:solidFill>
                <a:srgbClr val="4F847C"/>
              </a:solidFill>
            </a:endParaRPr>
          </a:p>
        </p:txBody>
      </p:sp>
      <p:sp>
        <p:nvSpPr>
          <p:cNvPr id="219" name="Google Shape;219;p25"/>
          <p:cNvSpPr/>
          <p:nvPr/>
        </p:nvSpPr>
        <p:spPr>
          <a:xfrm>
            <a:off x="0" y="856800"/>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0;p25"/>
          <p:cNvSpPr/>
          <p:nvPr/>
        </p:nvSpPr>
        <p:spPr>
          <a:xfrm>
            <a:off x="3140075" y="1548225"/>
            <a:ext cx="5546700" cy="7197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21" name="Google Shape;221;p25" descr="Screen Shot 2018-05-02 at 9.34.49 pm.png"/>
          <p:cNvPicPr preferRelativeResize="0"/>
          <p:nvPr/>
        </p:nvPicPr>
        <p:blipFill>
          <a:blip r:embed="rId3">
            <a:alphaModFix/>
          </a:blip>
          <a:stretch>
            <a:fillRect/>
          </a:stretch>
        </p:blipFill>
        <p:spPr>
          <a:xfrm rot="-419989">
            <a:off x="1897835" y="1307618"/>
            <a:ext cx="2459054" cy="3470367"/>
          </a:xfrm>
          <a:prstGeom prst="rect">
            <a:avLst/>
          </a:prstGeom>
          <a:noFill/>
          <a:ln>
            <a:noFill/>
          </a:ln>
        </p:spPr>
      </p:pic>
      <p:sp>
        <p:nvSpPr>
          <p:cNvPr id="222" name="Google Shape;222;p25"/>
          <p:cNvSpPr txBox="1"/>
          <p:nvPr/>
        </p:nvSpPr>
        <p:spPr>
          <a:xfrm>
            <a:off x="4306131" y="1654538"/>
            <a:ext cx="4249200" cy="457500"/>
          </a:xfrm>
          <a:prstGeom prst="rect">
            <a:avLst/>
          </a:prstGeom>
          <a:noFill/>
          <a:ln>
            <a:noFill/>
          </a:ln>
        </p:spPr>
        <p:txBody>
          <a:bodyPr spcFirstLastPara="1" wrap="square" lIns="91425" tIns="91425" rIns="91425" bIns="91425" anchor="t" anchorCtr="0">
            <a:noAutofit/>
          </a:bodyPr>
          <a:lstStyle/>
          <a:p>
            <a:pPr marL="0" lvl="0" indent="0" algn="ctr" rtl="0">
              <a:lnSpc>
                <a:spcPct val="125000"/>
              </a:lnSpc>
              <a:spcBef>
                <a:spcPts val="0"/>
              </a:spcBef>
              <a:spcAft>
                <a:spcPts val="800"/>
              </a:spcAft>
              <a:buNone/>
            </a:pPr>
            <a:r>
              <a:rPr lang="en-GB" sz="2200" b="1" dirty="0">
                <a:solidFill>
                  <a:srgbClr val="1A1A1A"/>
                </a:solidFill>
              </a:rPr>
              <a:t>REPOWER AUSTRALIA PLAN</a:t>
            </a:r>
            <a:endParaRPr sz="2200" b="1" dirty="0">
              <a:solidFill>
                <a:srgbClr val="1A1A1A"/>
              </a:solidFill>
            </a:endParaRPr>
          </a:p>
        </p:txBody>
      </p:sp>
      <p:pic>
        <p:nvPicPr>
          <p:cNvPr id="223" name="Google Shape;223;p25" descr="https://lh5.googleusercontent.com/34qtPRgGD804b7KK8bmogga0bWOTmLq_jVYo08g46cL0Z5Z5cSSEzVxQWd6DehduXlwGz-p_A99A8tj9GPHbXPS2hFNmaquO7VI2XFix9fu4JO9elglZgTQ2cYh901n24_6Gi10uJQpsOIBAKw"/>
          <p:cNvPicPr preferRelativeResize="0"/>
          <p:nvPr/>
        </p:nvPicPr>
        <p:blipFill>
          <a:blip r:embed="rId4">
            <a:alphaModFix/>
          </a:blip>
          <a:stretch>
            <a:fillRect/>
          </a:stretch>
        </p:blipFill>
        <p:spPr>
          <a:xfrm>
            <a:off x="5325713" y="2991600"/>
            <a:ext cx="2514817" cy="975515"/>
          </a:xfrm>
          <a:prstGeom prst="rect">
            <a:avLst/>
          </a:prstGeom>
          <a:noFill/>
          <a:ln>
            <a:noFill/>
          </a:ln>
        </p:spPr>
      </p:pic>
    </p:spTree>
    <p:extLst>
      <p:ext uri="{BB962C8B-B14F-4D97-AF65-F5344CB8AC3E}">
        <p14:creationId xmlns:p14="http://schemas.microsoft.com/office/powerpoint/2010/main" val="3417066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p:nvPr/>
        </p:nvSpPr>
        <p:spPr>
          <a:xfrm>
            <a:off x="184275" y="1604675"/>
            <a:ext cx="2259600" cy="19899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800"/>
              </a:spcBef>
              <a:spcAft>
                <a:spcPts val="800"/>
              </a:spcAft>
              <a:buNone/>
            </a:pPr>
            <a:endParaRPr sz="600" dirty="0">
              <a:solidFill>
                <a:srgbClr val="1A1A1A"/>
              </a:solidFill>
            </a:endParaRPr>
          </a:p>
        </p:txBody>
      </p:sp>
      <p:sp>
        <p:nvSpPr>
          <p:cNvPr id="155" name="Google Shape;155;p19"/>
          <p:cNvSpPr txBox="1">
            <a:spLocks noGrp="1"/>
          </p:cNvSpPr>
          <p:nvPr>
            <p:ph type="title"/>
          </p:nvPr>
        </p:nvSpPr>
        <p:spPr>
          <a:xfrm>
            <a:off x="457200" y="618175"/>
            <a:ext cx="6791692" cy="579724"/>
          </a:xfrm>
          <a:prstGeom prst="rect">
            <a:avLst/>
          </a:prstGeom>
        </p:spPr>
        <p:txBody>
          <a:bodyPr spcFirstLastPara="1" wrap="square" lIns="91425" tIns="91425" rIns="91425" bIns="91425" anchor="t" anchorCtr="0">
            <a:noAutofit/>
          </a:bodyPr>
          <a:lstStyle/>
          <a:p>
            <a:r>
              <a:rPr lang="en-AU" dirty="0">
                <a:solidFill>
                  <a:srgbClr val="1A1A1A"/>
                </a:solidFill>
              </a:rPr>
              <a:t>Here’s how 100% renewables will work</a:t>
            </a:r>
            <a:r>
              <a:rPr lang="mr-IN" dirty="0">
                <a:solidFill>
                  <a:srgbClr val="1A1A1A"/>
                </a:solidFill>
              </a:rPr>
              <a:t>…</a:t>
            </a:r>
            <a:r>
              <a:rPr lang="en-AU" dirty="0">
                <a:solidFill>
                  <a:srgbClr val="1A1A1A"/>
                </a:solidFill>
              </a:rPr>
              <a:t> </a:t>
            </a:r>
            <a:endParaRPr lang="en-GB" dirty="0">
              <a:solidFill>
                <a:srgbClr val="4F847C"/>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11</a:t>
            </a:fld>
            <a:endParaRPr dirty="0"/>
          </a:p>
        </p:txBody>
      </p:sp>
      <p:sp>
        <p:nvSpPr>
          <p:cNvPr id="158" name="Google Shape;158;p19"/>
          <p:cNvSpPr/>
          <p:nvPr/>
        </p:nvSpPr>
        <p:spPr>
          <a:xfrm>
            <a:off x="0" y="13304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 name="Picture 2" descr="Screen shot 2013-07-21 at 12.46.12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4854" y="1437319"/>
            <a:ext cx="4905277" cy="3385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370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p:nvPr/>
        </p:nvSpPr>
        <p:spPr>
          <a:xfrm>
            <a:off x="184275" y="1604675"/>
            <a:ext cx="2259600" cy="19899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800"/>
              </a:spcBef>
              <a:spcAft>
                <a:spcPts val="800"/>
              </a:spcAft>
              <a:buNone/>
            </a:pPr>
            <a:endParaRPr sz="600" dirty="0">
              <a:solidFill>
                <a:srgbClr val="1A1A1A"/>
              </a:solidFill>
            </a:endParaRPr>
          </a:p>
        </p:txBody>
      </p:sp>
      <p:sp>
        <p:nvSpPr>
          <p:cNvPr id="10" name="Google Shape;259;p29"/>
          <p:cNvSpPr/>
          <p:nvPr/>
        </p:nvSpPr>
        <p:spPr>
          <a:xfrm>
            <a:off x="844171" y="357750"/>
            <a:ext cx="7977900" cy="3474300"/>
          </a:xfrm>
          <a:prstGeom prst="rect">
            <a:avLst/>
          </a:prstGeom>
          <a:solidFill>
            <a:srgbClr val="B8D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19"/>
          <p:cNvSpPr txBox="1">
            <a:spLocks noGrp="1"/>
          </p:cNvSpPr>
          <p:nvPr>
            <p:ph type="title"/>
          </p:nvPr>
        </p:nvSpPr>
        <p:spPr>
          <a:xfrm>
            <a:off x="457200" y="618175"/>
            <a:ext cx="6791692"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smtClean="0">
                <a:solidFill>
                  <a:srgbClr val="1A1A1A"/>
                </a:solidFill>
              </a:rPr>
              <a:t>1. Big on low-cost renewables</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12</a:t>
            </a:fld>
            <a:endParaRPr dirty="0"/>
          </a:p>
        </p:txBody>
      </p:sp>
      <p:sp>
        <p:nvSpPr>
          <p:cNvPr id="158" name="Google Shape;158;p19"/>
          <p:cNvSpPr/>
          <p:nvPr/>
        </p:nvSpPr>
        <p:spPr>
          <a:xfrm>
            <a:off x="0" y="13304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Picture 7" descr="28553136873_54f85239a5_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75485" y="1516069"/>
            <a:ext cx="4184650" cy="2639753"/>
          </a:xfrm>
          <a:prstGeom prst="rect">
            <a:avLst/>
          </a:prstGeom>
        </p:spPr>
      </p:pic>
      <p:pic>
        <p:nvPicPr>
          <p:cNvPr id="9" name="Picture 8" descr="9299448718_1fa7b4e24d_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6337" y="1507872"/>
            <a:ext cx="3530600" cy="2647950"/>
          </a:xfrm>
          <a:prstGeom prst="rect">
            <a:avLst/>
          </a:prstGeom>
        </p:spPr>
      </p:pic>
    </p:spTree>
    <p:extLst>
      <p:ext uri="{BB962C8B-B14F-4D97-AF65-F5344CB8AC3E}">
        <p14:creationId xmlns:p14="http://schemas.microsoft.com/office/powerpoint/2010/main" val="1283577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p:nvPr/>
        </p:nvSpPr>
        <p:spPr>
          <a:xfrm>
            <a:off x="2421482" y="2315329"/>
            <a:ext cx="2259600" cy="19899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800"/>
              </a:spcBef>
              <a:spcAft>
                <a:spcPts val="800"/>
              </a:spcAft>
              <a:buNone/>
            </a:pPr>
            <a:endParaRPr sz="600" dirty="0">
              <a:solidFill>
                <a:srgbClr val="1A1A1A"/>
              </a:solidFill>
            </a:endParaRPr>
          </a:p>
        </p:txBody>
      </p:sp>
      <p:sp>
        <p:nvSpPr>
          <p:cNvPr id="155" name="Google Shape;155;p19"/>
          <p:cNvSpPr txBox="1">
            <a:spLocks noGrp="1"/>
          </p:cNvSpPr>
          <p:nvPr>
            <p:ph type="title"/>
          </p:nvPr>
        </p:nvSpPr>
        <p:spPr>
          <a:xfrm>
            <a:off x="457200" y="618175"/>
            <a:ext cx="7769450"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solidFill>
                  <a:srgbClr val="1A1A1A"/>
                </a:solidFill>
              </a:rPr>
              <a:t>2</a:t>
            </a:r>
            <a:r>
              <a:rPr lang="en-AU" dirty="0" smtClean="0">
                <a:solidFill>
                  <a:srgbClr val="1A1A1A"/>
                </a:solidFill>
              </a:rPr>
              <a:t>. Fill the gaps with a diversity of technologies</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13</a:t>
            </a:fld>
            <a:endParaRPr dirty="0"/>
          </a:p>
        </p:txBody>
      </p:sp>
      <p:sp>
        <p:nvSpPr>
          <p:cNvPr id="158" name="Google Shape;158;p19"/>
          <p:cNvSpPr/>
          <p:nvPr/>
        </p:nvSpPr>
        <p:spPr>
          <a:xfrm>
            <a:off x="0" y="13304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Picture 17"/>
          <p:cNvPicPr>
            <a:picLocks noChangeAspect="1"/>
          </p:cNvPicPr>
          <p:nvPr/>
        </p:nvPicPr>
        <p:blipFill>
          <a:blip r:embed="rId3"/>
          <a:stretch>
            <a:fillRect/>
          </a:stretch>
        </p:blipFill>
        <p:spPr>
          <a:xfrm>
            <a:off x="4840670" y="3139494"/>
            <a:ext cx="3723638" cy="1664540"/>
          </a:xfrm>
          <a:prstGeom prst="rect">
            <a:avLst/>
          </a:prstGeom>
        </p:spPr>
      </p:pic>
      <p:pic>
        <p:nvPicPr>
          <p:cNvPr id="14" name="Picture 3"/>
          <p:cNvPicPr>
            <a:picLocks noChangeAspect="1"/>
          </p:cNvPicPr>
          <p:nvPr/>
        </p:nvPicPr>
        <p:blipFill rotWithShape="1">
          <a:blip r:embed="rId4" cstate="screen">
            <a:extLst>
              <a:ext uri="{28A0092B-C50C-407E-A947-70E740481C1C}">
                <a14:useLocalDpi xmlns:a14="http://schemas.microsoft.com/office/drawing/2010/main"/>
              </a:ext>
            </a:extLst>
          </a:blip>
          <a:srcRect r="3247"/>
          <a:stretch/>
        </p:blipFill>
        <p:spPr bwMode="auto">
          <a:xfrm>
            <a:off x="5080323" y="1366180"/>
            <a:ext cx="3472332" cy="201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l="8925"/>
          <a:stretch/>
        </p:blipFill>
        <p:spPr>
          <a:xfrm>
            <a:off x="1619644" y="1384243"/>
            <a:ext cx="3590629" cy="2029223"/>
          </a:xfrm>
          <a:prstGeom prst="rect">
            <a:avLst/>
          </a:prstGeom>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61169" y="3413465"/>
            <a:ext cx="1074460" cy="1390701"/>
          </a:xfrm>
          <a:prstGeom prst="rect">
            <a:avLst/>
          </a:prstGeom>
        </p:spPr>
      </p:pic>
      <p:pic>
        <p:nvPicPr>
          <p:cNvPr id="17" name="Picture 16"/>
          <p:cNvPicPr>
            <a:picLocks noChangeAspect="1"/>
          </p:cNvPicPr>
          <p:nvPr/>
        </p:nvPicPr>
        <p:blipFill>
          <a:blip r:embed="rId7"/>
          <a:stretch>
            <a:fillRect/>
          </a:stretch>
        </p:blipFill>
        <p:spPr>
          <a:xfrm>
            <a:off x="1631717" y="3400859"/>
            <a:ext cx="2108613" cy="1398265"/>
          </a:xfrm>
          <a:prstGeom prst="rect">
            <a:avLst/>
          </a:prstGeom>
        </p:spPr>
      </p:pic>
      <p:sp>
        <p:nvSpPr>
          <p:cNvPr id="2" name="TextBox 1"/>
          <p:cNvSpPr txBox="1"/>
          <p:nvPr/>
        </p:nvSpPr>
        <p:spPr>
          <a:xfrm>
            <a:off x="1794426" y="1549458"/>
            <a:ext cx="1444863" cy="307777"/>
          </a:xfrm>
          <a:prstGeom prst="rect">
            <a:avLst/>
          </a:prstGeom>
          <a:noFill/>
        </p:spPr>
        <p:txBody>
          <a:bodyPr wrap="square" rtlCol="0">
            <a:spAutoFit/>
          </a:bodyPr>
          <a:lstStyle/>
          <a:p>
            <a:r>
              <a:rPr lang="en-US" dirty="0" smtClean="0">
                <a:solidFill>
                  <a:schemeClr val="bg1"/>
                </a:solidFill>
              </a:rPr>
              <a:t>Pumped hydro</a:t>
            </a:r>
            <a:endParaRPr lang="en-US" dirty="0">
              <a:solidFill>
                <a:schemeClr val="bg1"/>
              </a:solidFill>
            </a:endParaRPr>
          </a:p>
        </p:txBody>
      </p:sp>
      <p:sp>
        <p:nvSpPr>
          <p:cNvPr id="19" name="TextBox 18"/>
          <p:cNvSpPr txBox="1"/>
          <p:nvPr/>
        </p:nvSpPr>
        <p:spPr>
          <a:xfrm>
            <a:off x="1667175" y="4451272"/>
            <a:ext cx="1444863" cy="307777"/>
          </a:xfrm>
          <a:prstGeom prst="rect">
            <a:avLst/>
          </a:prstGeom>
          <a:noFill/>
        </p:spPr>
        <p:txBody>
          <a:bodyPr wrap="square" rtlCol="0">
            <a:spAutoFit/>
          </a:bodyPr>
          <a:lstStyle/>
          <a:p>
            <a:r>
              <a:rPr lang="en-US" dirty="0" smtClean="0">
                <a:solidFill>
                  <a:schemeClr val="bg1"/>
                </a:solidFill>
              </a:rPr>
              <a:t>Biogas</a:t>
            </a:r>
            <a:endParaRPr lang="en-US" dirty="0">
              <a:solidFill>
                <a:schemeClr val="bg1"/>
              </a:solidFill>
            </a:endParaRPr>
          </a:p>
        </p:txBody>
      </p:sp>
      <p:sp>
        <p:nvSpPr>
          <p:cNvPr id="20" name="TextBox 19"/>
          <p:cNvSpPr txBox="1"/>
          <p:nvPr/>
        </p:nvSpPr>
        <p:spPr>
          <a:xfrm>
            <a:off x="5849364" y="3018315"/>
            <a:ext cx="2599346" cy="307777"/>
          </a:xfrm>
          <a:prstGeom prst="rect">
            <a:avLst/>
          </a:prstGeom>
          <a:noFill/>
        </p:spPr>
        <p:txBody>
          <a:bodyPr wrap="square" rtlCol="0">
            <a:spAutoFit/>
          </a:bodyPr>
          <a:lstStyle/>
          <a:p>
            <a:r>
              <a:rPr lang="en-US" dirty="0" smtClean="0">
                <a:solidFill>
                  <a:schemeClr val="bg1"/>
                </a:solidFill>
              </a:rPr>
              <a:t>Concentrating Solar Thermal</a:t>
            </a:r>
            <a:endParaRPr lang="en-US" dirty="0">
              <a:solidFill>
                <a:schemeClr val="bg1"/>
              </a:solidFill>
            </a:endParaRPr>
          </a:p>
        </p:txBody>
      </p:sp>
      <p:sp>
        <p:nvSpPr>
          <p:cNvPr id="21" name="TextBox 20"/>
          <p:cNvSpPr txBox="1"/>
          <p:nvPr/>
        </p:nvSpPr>
        <p:spPr>
          <a:xfrm>
            <a:off x="4883161" y="3764868"/>
            <a:ext cx="2599346" cy="307777"/>
          </a:xfrm>
          <a:prstGeom prst="rect">
            <a:avLst/>
          </a:prstGeom>
          <a:noFill/>
        </p:spPr>
        <p:txBody>
          <a:bodyPr wrap="square" rtlCol="0">
            <a:spAutoFit/>
          </a:bodyPr>
          <a:lstStyle/>
          <a:p>
            <a:r>
              <a:rPr lang="en-US" dirty="0" smtClean="0">
                <a:solidFill>
                  <a:schemeClr val="bg1"/>
                </a:solidFill>
              </a:rPr>
              <a:t>Batteries</a:t>
            </a:r>
            <a:endParaRPr lang="en-US" dirty="0">
              <a:solidFill>
                <a:schemeClr val="bg1"/>
              </a:solidFill>
            </a:endParaRPr>
          </a:p>
        </p:txBody>
      </p:sp>
    </p:spTree>
    <p:extLst>
      <p:ext uri="{BB962C8B-B14F-4D97-AF65-F5344CB8AC3E}">
        <p14:creationId xmlns:p14="http://schemas.microsoft.com/office/powerpoint/2010/main" val="2797987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p:nvPr/>
        </p:nvSpPr>
        <p:spPr>
          <a:xfrm>
            <a:off x="184275" y="1604675"/>
            <a:ext cx="2259600" cy="19899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800"/>
              </a:spcBef>
              <a:spcAft>
                <a:spcPts val="800"/>
              </a:spcAft>
              <a:buNone/>
            </a:pPr>
            <a:endParaRPr sz="600" dirty="0">
              <a:solidFill>
                <a:srgbClr val="1A1A1A"/>
              </a:solidFill>
            </a:endParaRPr>
          </a:p>
        </p:txBody>
      </p:sp>
      <p:sp>
        <p:nvSpPr>
          <p:cNvPr id="155" name="Google Shape;155;p19"/>
          <p:cNvSpPr txBox="1">
            <a:spLocks noGrp="1"/>
          </p:cNvSpPr>
          <p:nvPr>
            <p:ph type="title"/>
          </p:nvPr>
        </p:nvSpPr>
        <p:spPr>
          <a:xfrm>
            <a:off x="457200" y="618175"/>
            <a:ext cx="7769450"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solidFill>
                  <a:srgbClr val="1A1A1A"/>
                </a:solidFill>
              </a:rPr>
              <a:t>2</a:t>
            </a:r>
            <a:r>
              <a:rPr lang="en-AU" dirty="0" smtClean="0">
                <a:solidFill>
                  <a:srgbClr val="1A1A1A"/>
                </a:solidFill>
              </a:rPr>
              <a:t>. Fill the gaps with a diversity of technologies</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14</a:t>
            </a:fld>
            <a:endParaRPr dirty="0"/>
          </a:p>
        </p:txBody>
      </p:sp>
      <p:sp>
        <p:nvSpPr>
          <p:cNvPr id="158" name="Google Shape;158;p19"/>
          <p:cNvSpPr/>
          <p:nvPr/>
        </p:nvSpPr>
        <p:spPr>
          <a:xfrm>
            <a:off x="0" y="13304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Picture 10" descr="Screen Shot 2018-09-26 at 12.38.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1855"/>
            <a:ext cx="9144000" cy="2791650"/>
          </a:xfrm>
          <a:prstGeom prst="rect">
            <a:avLst/>
          </a:prstGeom>
        </p:spPr>
      </p:pic>
    </p:spTree>
    <p:extLst>
      <p:ext uri="{BB962C8B-B14F-4D97-AF65-F5344CB8AC3E}">
        <p14:creationId xmlns:p14="http://schemas.microsoft.com/office/powerpoint/2010/main" val="3041877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7" name="Google Shape;346;p36"/>
          <p:cNvSpPr/>
          <p:nvPr/>
        </p:nvSpPr>
        <p:spPr>
          <a:xfrm>
            <a:off x="809214" y="500953"/>
            <a:ext cx="7755093" cy="394855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19"/>
          <p:cNvSpPr txBox="1"/>
          <p:nvPr/>
        </p:nvSpPr>
        <p:spPr>
          <a:xfrm>
            <a:off x="184275" y="1604675"/>
            <a:ext cx="2259600" cy="19899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800"/>
              </a:spcBef>
              <a:spcAft>
                <a:spcPts val="800"/>
              </a:spcAft>
              <a:buNone/>
            </a:pPr>
            <a:endParaRPr sz="600" dirty="0">
              <a:solidFill>
                <a:srgbClr val="1A1A1A"/>
              </a:solidFill>
            </a:endParaRPr>
          </a:p>
        </p:txBody>
      </p:sp>
      <p:sp>
        <p:nvSpPr>
          <p:cNvPr id="155" name="Google Shape;155;p19"/>
          <p:cNvSpPr txBox="1">
            <a:spLocks noGrp="1"/>
          </p:cNvSpPr>
          <p:nvPr>
            <p:ph type="title"/>
          </p:nvPr>
        </p:nvSpPr>
        <p:spPr>
          <a:xfrm>
            <a:off x="457200" y="618175"/>
            <a:ext cx="7769450"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solidFill>
                  <a:srgbClr val="1A1A1A"/>
                </a:solidFill>
              </a:rPr>
              <a:t>2</a:t>
            </a:r>
            <a:r>
              <a:rPr lang="en-AU" dirty="0" smtClean="0">
                <a:solidFill>
                  <a:srgbClr val="1A1A1A"/>
                </a:solidFill>
              </a:rPr>
              <a:t>. Fill the gaps with a diversity of technologies</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15</a:t>
            </a:fld>
            <a:endParaRPr dirty="0"/>
          </a:p>
        </p:txBody>
      </p:sp>
      <p:sp>
        <p:nvSpPr>
          <p:cNvPr id="158" name="Google Shape;158;p19"/>
          <p:cNvSpPr/>
          <p:nvPr/>
        </p:nvSpPr>
        <p:spPr>
          <a:xfrm>
            <a:off x="0" y="13304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 name="Picture 5"/>
          <p:cNvPicPr>
            <a:picLocks noChangeAspect="1"/>
          </p:cNvPicPr>
          <p:nvPr/>
        </p:nvPicPr>
        <p:blipFill>
          <a:blip r:embed="rId3"/>
          <a:stretch>
            <a:fillRect/>
          </a:stretch>
        </p:blipFill>
        <p:spPr>
          <a:xfrm>
            <a:off x="381557" y="1570321"/>
            <a:ext cx="8913919" cy="3079354"/>
          </a:xfrm>
          <a:prstGeom prst="rect">
            <a:avLst/>
          </a:prstGeom>
        </p:spPr>
      </p:pic>
    </p:spTree>
    <p:extLst>
      <p:ext uri="{BB962C8B-B14F-4D97-AF65-F5344CB8AC3E}">
        <p14:creationId xmlns:p14="http://schemas.microsoft.com/office/powerpoint/2010/main" val="9834407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p:nvPr/>
        </p:nvSpPr>
        <p:spPr>
          <a:xfrm>
            <a:off x="184275" y="1604675"/>
            <a:ext cx="2259600" cy="19899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800"/>
              </a:spcBef>
              <a:spcAft>
                <a:spcPts val="800"/>
              </a:spcAft>
              <a:buNone/>
            </a:pPr>
            <a:endParaRPr sz="600" dirty="0">
              <a:solidFill>
                <a:srgbClr val="1A1A1A"/>
              </a:solidFill>
            </a:endParaRPr>
          </a:p>
        </p:txBody>
      </p:sp>
      <p:sp>
        <p:nvSpPr>
          <p:cNvPr id="155" name="Google Shape;155;p19"/>
          <p:cNvSpPr txBox="1">
            <a:spLocks noGrp="1"/>
          </p:cNvSpPr>
          <p:nvPr>
            <p:ph type="title"/>
          </p:nvPr>
        </p:nvSpPr>
        <p:spPr>
          <a:xfrm>
            <a:off x="457200" y="247270"/>
            <a:ext cx="7769450"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smtClean="0">
                <a:solidFill>
                  <a:srgbClr val="1A1A1A"/>
                </a:solidFill>
              </a:rPr>
              <a:t>3. Small so everyone can benefit</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16</a:t>
            </a:fld>
            <a:endParaRPr dirty="0"/>
          </a:p>
        </p:txBody>
      </p:sp>
      <p:sp>
        <p:nvSpPr>
          <p:cNvPr id="158" name="Google Shape;158;p19"/>
          <p:cNvSpPr/>
          <p:nvPr/>
        </p:nvSpPr>
        <p:spPr>
          <a:xfrm>
            <a:off x="0" y="869603"/>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28;p17"/>
          <p:cNvSpPr/>
          <p:nvPr/>
        </p:nvSpPr>
        <p:spPr>
          <a:xfrm>
            <a:off x="1260000" y="1094688"/>
            <a:ext cx="1872000" cy="1872000"/>
          </a:xfrm>
          <a:prstGeom prst="rect">
            <a:avLst/>
          </a:prstGeom>
          <a:solidFill>
            <a:srgbClr val="4F847C"/>
          </a:solidFill>
          <a:ln>
            <a:noFill/>
          </a:ln>
        </p:spPr>
        <p:txBody>
          <a:bodyPr spcFirstLastPara="1" wrap="square" lIns="144000" tIns="90000" rIns="91425" bIns="91425" anchor="b" anchorCtr="0">
            <a:noAutofit/>
          </a:bodyPr>
          <a:lstStyle/>
          <a:p>
            <a:pPr marL="0" lvl="0" indent="0" algn="l" rtl="0">
              <a:spcBef>
                <a:spcPts val="0"/>
              </a:spcBef>
              <a:spcAft>
                <a:spcPts val="0"/>
              </a:spcAft>
              <a:buNone/>
            </a:pPr>
            <a:r>
              <a:rPr lang="en-GB" b="1" dirty="0">
                <a:solidFill>
                  <a:schemeClr val="lt1"/>
                </a:solidFill>
              </a:rPr>
              <a:t>SOLAR HOUSEHOLDS</a:t>
            </a:r>
            <a:endParaRPr b="1" dirty="0">
              <a:solidFill>
                <a:schemeClr val="lt1"/>
              </a:solidFill>
            </a:endParaRPr>
          </a:p>
        </p:txBody>
      </p:sp>
      <p:sp>
        <p:nvSpPr>
          <p:cNvPr id="24" name="Google Shape;129;p17"/>
          <p:cNvSpPr/>
          <p:nvPr/>
        </p:nvSpPr>
        <p:spPr>
          <a:xfrm>
            <a:off x="1260000" y="3119088"/>
            <a:ext cx="1872000" cy="1872000"/>
          </a:xfrm>
          <a:prstGeom prst="rect">
            <a:avLst/>
          </a:prstGeom>
          <a:solidFill>
            <a:srgbClr val="DDE9E2"/>
          </a:solidFill>
          <a:ln>
            <a:noFill/>
          </a:ln>
        </p:spPr>
        <p:txBody>
          <a:bodyPr spcFirstLastPara="1" wrap="square" lIns="144000" tIns="90000" rIns="91425" bIns="91425" anchor="b" anchorCtr="0">
            <a:noAutofit/>
          </a:bodyPr>
          <a:lstStyle/>
          <a:p>
            <a:pPr marL="0" lvl="0" indent="0" algn="l" rtl="0">
              <a:spcBef>
                <a:spcPts val="0"/>
              </a:spcBef>
              <a:spcAft>
                <a:spcPts val="0"/>
              </a:spcAft>
              <a:buNone/>
            </a:pPr>
            <a:r>
              <a:rPr lang="en-GB" b="1" dirty="0"/>
              <a:t>VULNERABLE </a:t>
            </a:r>
            <a:br>
              <a:rPr lang="en-GB" b="1" dirty="0"/>
            </a:br>
            <a:r>
              <a:rPr lang="en-GB" b="1" dirty="0"/>
              <a:t>&amp; LOCKED OUT</a:t>
            </a:r>
            <a:endParaRPr b="1" dirty="0"/>
          </a:p>
        </p:txBody>
      </p:sp>
      <p:sp>
        <p:nvSpPr>
          <p:cNvPr id="25" name="Google Shape;130;p17"/>
          <p:cNvSpPr/>
          <p:nvPr/>
        </p:nvSpPr>
        <p:spPr>
          <a:xfrm>
            <a:off x="3264000" y="1094688"/>
            <a:ext cx="1872000" cy="1872000"/>
          </a:xfrm>
          <a:prstGeom prst="rect">
            <a:avLst/>
          </a:prstGeom>
          <a:solidFill>
            <a:srgbClr val="93BFAD"/>
          </a:solidFill>
          <a:ln>
            <a:noFill/>
          </a:ln>
        </p:spPr>
        <p:txBody>
          <a:bodyPr spcFirstLastPara="1" wrap="square" lIns="144000" tIns="90000" rIns="91425" bIns="91425" anchor="b" anchorCtr="0">
            <a:noAutofit/>
          </a:bodyPr>
          <a:lstStyle/>
          <a:p>
            <a:pPr marL="0" lvl="0" indent="0" algn="l" rtl="0">
              <a:spcBef>
                <a:spcPts val="0"/>
              </a:spcBef>
              <a:spcAft>
                <a:spcPts val="0"/>
              </a:spcAft>
              <a:buNone/>
            </a:pPr>
            <a:r>
              <a:rPr lang="en-GB" b="1" dirty="0">
                <a:solidFill>
                  <a:schemeClr val="lt1"/>
                </a:solidFill>
              </a:rPr>
              <a:t>COMMUNITY ENERGY GROUPS</a:t>
            </a:r>
            <a:endParaRPr b="1" dirty="0">
              <a:solidFill>
                <a:schemeClr val="lt1"/>
              </a:solidFill>
            </a:endParaRPr>
          </a:p>
        </p:txBody>
      </p:sp>
      <p:sp>
        <p:nvSpPr>
          <p:cNvPr id="26" name="Google Shape;131;p17"/>
          <p:cNvSpPr/>
          <p:nvPr/>
        </p:nvSpPr>
        <p:spPr>
          <a:xfrm>
            <a:off x="3264000" y="3119088"/>
            <a:ext cx="1872000" cy="1872000"/>
          </a:xfrm>
          <a:prstGeom prst="rect">
            <a:avLst/>
          </a:prstGeom>
          <a:solidFill>
            <a:srgbClr val="B8D2C5"/>
          </a:solidFill>
          <a:ln>
            <a:noFill/>
          </a:ln>
        </p:spPr>
        <p:txBody>
          <a:bodyPr spcFirstLastPara="1" wrap="square" lIns="144000" tIns="90000" rIns="91425" bIns="91425" anchor="b" anchorCtr="0">
            <a:noAutofit/>
          </a:bodyPr>
          <a:lstStyle/>
          <a:p>
            <a:pPr marL="0" lvl="0" indent="0" algn="l" rtl="0">
              <a:spcBef>
                <a:spcPts val="0"/>
              </a:spcBef>
              <a:spcAft>
                <a:spcPts val="0"/>
              </a:spcAft>
              <a:buNone/>
            </a:pPr>
            <a:r>
              <a:rPr lang="en-GB" b="1" dirty="0"/>
              <a:t>BUSINESS</a:t>
            </a:r>
            <a:endParaRPr b="1" dirty="0"/>
          </a:p>
        </p:txBody>
      </p:sp>
      <p:sp>
        <p:nvSpPr>
          <p:cNvPr id="27" name="Google Shape;132;p17"/>
          <p:cNvSpPr/>
          <p:nvPr/>
        </p:nvSpPr>
        <p:spPr>
          <a:xfrm>
            <a:off x="5268000" y="1094688"/>
            <a:ext cx="1872000" cy="1872000"/>
          </a:xfrm>
          <a:prstGeom prst="rect">
            <a:avLst/>
          </a:prstGeom>
          <a:solidFill>
            <a:srgbClr val="B8D2C5"/>
          </a:solidFill>
          <a:ln>
            <a:noFill/>
          </a:ln>
        </p:spPr>
        <p:txBody>
          <a:bodyPr spcFirstLastPara="1" wrap="square" lIns="144000" tIns="90000" rIns="91425" bIns="91425" anchor="b" anchorCtr="0">
            <a:noAutofit/>
          </a:bodyPr>
          <a:lstStyle/>
          <a:p>
            <a:pPr marL="0" lvl="0" indent="0" algn="l" rtl="0">
              <a:spcBef>
                <a:spcPts val="0"/>
              </a:spcBef>
              <a:spcAft>
                <a:spcPts val="0"/>
              </a:spcAft>
              <a:buNone/>
            </a:pPr>
            <a:r>
              <a:rPr lang="en-GB" b="1" dirty="0"/>
              <a:t>ABORIGINAL COMMUNITIES</a:t>
            </a:r>
            <a:endParaRPr b="1" dirty="0"/>
          </a:p>
        </p:txBody>
      </p:sp>
      <p:sp>
        <p:nvSpPr>
          <p:cNvPr id="28" name="Google Shape;133;p17"/>
          <p:cNvSpPr/>
          <p:nvPr/>
        </p:nvSpPr>
        <p:spPr>
          <a:xfrm>
            <a:off x="5268000" y="3119088"/>
            <a:ext cx="1872000" cy="1872000"/>
          </a:xfrm>
          <a:prstGeom prst="rect">
            <a:avLst/>
          </a:prstGeom>
          <a:solidFill>
            <a:srgbClr val="93BFAD"/>
          </a:solidFill>
          <a:ln>
            <a:noFill/>
          </a:ln>
        </p:spPr>
        <p:txBody>
          <a:bodyPr spcFirstLastPara="1" wrap="square" lIns="144000" tIns="90000" rIns="91425" bIns="91425" anchor="b" anchorCtr="0">
            <a:noAutofit/>
          </a:bodyPr>
          <a:lstStyle/>
          <a:p>
            <a:pPr marL="0" lvl="0" indent="0" algn="l" rtl="0">
              <a:spcBef>
                <a:spcPts val="0"/>
              </a:spcBef>
              <a:spcAft>
                <a:spcPts val="0"/>
              </a:spcAft>
              <a:buNone/>
            </a:pPr>
            <a:r>
              <a:rPr lang="en-GB" b="1" dirty="0">
                <a:solidFill>
                  <a:schemeClr val="lt1"/>
                </a:solidFill>
              </a:rPr>
              <a:t>FOSSIL FUEL </a:t>
            </a:r>
            <a:r>
              <a:rPr lang="en-GB" b="1" dirty="0" smtClean="0">
                <a:solidFill>
                  <a:schemeClr val="lt1"/>
                </a:solidFill>
              </a:rPr>
              <a:t>WORKERS</a:t>
            </a:r>
            <a:endParaRPr b="1" dirty="0">
              <a:solidFill>
                <a:schemeClr val="lt1"/>
              </a:solidFill>
            </a:endParaRPr>
          </a:p>
        </p:txBody>
      </p:sp>
      <p:sp>
        <p:nvSpPr>
          <p:cNvPr id="29" name="Google Shape;134;p17"/>
          <p:cNvSpPr/>
          <p:nvPr/>
        </p:nvSpPr>
        <p:spPr>
          <a:xfrm>
            <a:off x="7272000" y="1094688"/>
            <a:ext cx="1872000" cy="1872000"/>
          </a:xfrm>
          <a:prstGeom prst="rect">
            <a:avLst/>
          </a:prstGeom>
          <a:solidFill>
            <a:srgbClr val="DDE9E2"/>
          </a:solidFill>
          <a:ln>
            <a:noFill/>
          </a:ln>
        </p:spPr>
        <p:txBody>
          <a:bodyPr spcFirstLastPara="1" wrap="square" lIns="144000" tIns="90000" rIns="91425" bIns="91425" anchor="b" anchorCtr="0">
            <a:noAutofit/>
          </a:bodyPr>
          <a:lstStyle/>
          <a:p>
            <a:pPr marL="0" lvl="0" indent="0" algn="l" rtl="0">
              <a:spcBef>
                <a:spcPts val="0"/>
              </a:spcBef>
              <a:spcAft>
                <a:spcPts val="0"/>
              </a:spcAft>
              <a:buNone/>
            </a:pPr>
            <a:r>
              <a:rPr lang="en-GB" b="1" dirty="0"/>
              <a:t>FARMERS</a:t>
            </a:r>
            <a:endParaRPr b="1" dirty="0"/>
          </a:p>
        </p:txBody>
      </p:sp>
      <p:sp>
        <p:nvSpPr>
          <p:cNvPr id="30" name="Google Shape;135;p17"/>
          <p:cNvSpPr/>
          <p:nvPr/>
        </p:nvSpPr>
        <p:spPr>
          <a:xfrm>
            <a:off x="7272000" y="3119088"/>
            <a:ext cx="1872000" cy="1872000"/>
          </a:xfrm>
          <a:prstGeom prst="rect">
            <a:avLst/>
          </a:prstGeom>
          <a:solidFill>
            <a:srgbClr val="4F847C"/>
          </a:solidFill>
          <a:ln>
            <a:noFill/>
          </a:ln>
        </p:spPr>
        <p:txBody>
          <a:bodyPr spcFirstLastPara="1" wrap="square" lIns="144000" tIns="90000" rIns="91425" bIns="91425" anchor="b" anchorCtr="0">
            <a:noAutofit/>
          </a:bodyPr>
          <a:lstStyle/>
          <a:p>
            <a:pPr marL="0" lvl="0" indent="0" algn="l" rtl="0">
              <a:spcBef>
                <a:spcPts val="0"/>
              </a:spcBef>
              <a:spcAft>
                <a:spcPts val="0"/>
              </a:spcAft>
              <a:buNone/>
            </a:pPr>
            <a:r>
              <a:rPr lang="en-GB" b="1" dirty="0">
                <a:solidFill>
                  <a:schemeClr val="lt1"/>
                </a:solidFill>
              </a:rPr>
              <a:t>COUNCILS</a:t>
            </a:r>
            <a:endParaRPr b="1" dirty="0">
              <a:solidFill>
                <a:schemeClr val="lt1"/>
              </a:solidFill>
            </a:endParaRPr>
          </a:p>
        </p:txBody>
      </p:sp>
      <p:pic>
        <p:nvPicPr>
          <p:cNvPr id="31"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29876"/>
          <a:stretch/>
        </p:blipFill>
        <p:spPr bwMode="auto">
          <a:xfrm>
            <a:off x="1789545" y="1154545"/>
            <a:ext cx="1338201" cy="1270963"/>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Image result for hepburn wind"/>
          <p:cNvPicPr>
            <a:picLocks noChangeAspect="1" noChangeArrowheads="1"/>
          </p:cNvPicPr>
          <p:nvPr/>
        </p:nvPicPr>
        <p:blipFill rotWithShape="1">
          <a:blip r:embed="rId4">
            <a:extLst>
              <a:ext uri="{28A0092B-C50C-407E-A947-70E740481C1C}">
                <a14:useLocalDpi xmlns:a14="http://schemas.microsoft.com/office/drawing/2010/main" val="0"/>
              </a:ext>
            </a:extLst>
          </a:blip>
          <a:srcRect t="20541" r="3017" b="17303"/>
          <a:stretch/>
        </p:blipFill>
        <p:spPr bwMode="auto">
          <a:xfrm>
            <a:off x="3714975" y="1113379"/>
            <a:ext cx="1423907" cy="1368894"/>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6" descr="Image result for congress first nations renewable energy alliance"/>
          <p:cNvPicPr>
            <a:picLocks noChangeAspect="1" noChangeArrowheads="1"/>
          </p:cNvPicPr>
          <p:nvPr/>
        </p:nvPicPr>
        <p:blipFill rotWithShape="1">
          <a:blip r:embed="rId5">
            <a:extLst>
              <a:ext uri="{28A0092B-C50C-407E-A947-70E740481C1C}">
                <a14:useLocalDpi xmlns:a14="http://schemas.microsoft.com/office/drawing/2010/main" val="0"/>
              </a:ext>
            </a:extLst>
          </a:blip>
          <a:srcRect l="12012" r="17525"/>
          <a:stretch/>
        </p:blipFill>
        <p:spPr bwMode="auto">
          <a:xfrm>
            <a:off x="5738090" y="1101833"/>
            <a:ext cx="1409699" cy="1330414"/>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8" descr="Image result for farmers for climate action"/>
          <p:cNvPicPr>
            <a:picLocks noChangeAspect="1" noChangeArrowheads="1"/>
          </p:cNvPicPr>
          <p:nvPr/>
        </p:nvPicPr>
        <p:blipFill rotWithShape="1">
          <a:blip r:embed="rId6">
            <a:extLst>
              <a:ext uri="{28A0092B-C50C-407E-A947-70E740481C1C}">
                <a14:useLocalDpi xmlns:a14="http://schemas.microsoft.com/office/drawing/2010/main" val="0"/>
              </a:ext>
            </a:extLst>
          </a:blip>
          <a:srcRect l="18912" t="352" r="19808"/>
          <a:stretch/>
        </p:blipFill>
        <p:spPr bwMode="auto">
          <a:xfrm>
            <a:off x="7654636" y="1055652"/>
            <a:ext cx="1489364" cy="1424877"/>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10" descr="Image result for public housing fitzroy family site:.au"/>
          <p:cNvPicPr>
            <a:picLocks noChangeAspect="1" noChangeArrowheads="1"/>
          </p:cNvPicPr>
          <p:nvPr/>
        </p:nvPicPr>
        <p:blipFill rotWithShape="1">
          <a:blip r:embed="rId7">
            <a:extLst>
              <a:ext uri="{28A0092B-C50C-407E-A947-70E740481C1C}">
                <a14:useLocalDpi xmlns:a14="http://schemas.microsoft.com/office/drawing/2010/main" val="0"/>
              </a:ext>
            </a:extLst>
          </a:blip>
          <a:srcRect l="11197" r="30447"/>
          <a:stretch/>
        </p:blipFill>
        <p:spPr bwMode="auto">
          <a:xfrm>
            <a:off x="1789546" y="3119054"/>
            <a:ext cx="1340684" cy="1293217"/>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16" descr="Image result for young henrys solar"/>
          <p:cNvPicPr>
            <a:picLocks noChangeAspect="1" noChangeArrowheads="1"/>
          </p:cNvPicPr>
          <p:nvPr/>
        </p:nvPicPr>
        <p:blipFill rotWithShape="1">
          <a:blip r:embed="rId8">
            <a:extLst>
              <a:ext uri="{28A0092B-C50C-407E-A947-70E740481C1C}">
                <a14:useLocalDpi xmlns:a14="http://schemas.microsoft.com/office/drawing/2010/main" val="0"/>
              </a:ext>
            </a:extLst>
          </a:blip>
          <a:srcRect l="20103" t="-1" r="9414" b="346"/>
          <a:stretch/>
        </p:blipFill>
        <p:spPr bwMode="auto">
          <a:xfrm>
            <a:off x="3763818" y="3119054"/>
            <a:ext cx="1363520" cy="1335788"/>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p:cNvPicPr>
            <a:picLocks noChangeAspect="1"/>
          </p:cNvPicPr>
          <p:nvPr/>
        </p:nvPicPr>
        <p:blipFill rotWithShape="1">
          <a:blip r:embed="rId9"/>
          <a:srcRect l="32442" r="17865" b="15246"/>
          <a:stretch/>
        </p:blipFill>
        <p:spPr>
          <a:xfrm>
            <a:off x="5715000" y="3107509"/>
            <a:ext cx="1421244" cy="1362100"/>
          </a:xfrm>
          <a:prstGeom prst="rect">
            <a:avLst/>
          </a:prstGeom>
        </p:spPr>
      </p:pic>
      <p:pic>
        <p:nvPicPr>
          <p:cNvPr id="38" name="Picture 14" descr="Image result for clover moore solar panels"/>
          <p:cNvPicPr>
            <a:picLocks noChangeAspect="1" noChangeArrowheads="1"/>
          </p:cNvPicPr>
          <p:nvPr/>
        </p:nvPicPr>
        <p:blipFill rotWithShape="1">
          <a:blip r:embed="rId10">
            <a:extLst>
              <a:ext uri="{28A0092B-C50C-407E-A947-70E740481C1C}">
                <a14:useLocalDpi xmlns:a14="http://schemas.microsoft.com/office/drawing/2010/main" val="0"/>
              </a:ext>
            </a:extLst>
          </a:blip>
          <a:srcRect l="24133" t="1" r="7194" b="345"/>
          <a:stretch/>
        </p:blipFill>
        <p:spPr bwMode="auto">
          <a:xfrm>
            <a:off x="7712364" y="3107509"/>
            <a:ext cx="1431636" cy="139571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29794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2" name="Google Shape;259;p29"/>
          <p:cNvSpPr/>
          <p:nvPr/>
        </p:nvSpPr>
        <p:spPr>
          <a:xfrm>
            <a:off x="260060" y="126789"/>
            <a:ext cx="8316175" cy="3862506"/>
          </a:xfrm>
          <a:prstGeom prst="rect">
            <a:avLst/>
          </a:prstGeom>
          <a:solidFill>
            <a:srgbClr val="B8D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19"/>
          <p:cNvSpPr txBox="1">
            <a:spLocks noGrp="1"/>
          </p:cNvSpPr>
          <p:nvPr>
            <p:ph type="title"/>
          </p:nvPr>
        </p:nvSpPr>
        <p:spPr>
          <a:xfrm>
            <a:off x="457200" y="618175"/>
            <a:ext cx="7769450"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solidFill>
                  <a:srgbClr val="1A1A1A"/>
                </a:solidFill>
              </a:rPr>
              <a:t>4</a:t>
            </a:r>
            <a:r>
              <a:rPr lang="en-AU" dirty="0" smtClean="0">
                <a:solidFill>
                  <a:srgbClr val="1A1A1A"/>
                </a:solidFill>
              </a:rPr>
              <a:t>. Industry and transport go renewable too</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17</a:t>
            </a:fld>
            <a:endParaRPr dirty="0"/>
          </a:p>
        </p:txBody>
      </p:sp>
      <p:sp>
        <p:nvSpPr>
          <p:cNvPr id="158" name="Google Shape;158;p19"/>
          <p:cNvSpPr/>
          <p:nvPr/>
        </p:nvSpPr>
        <p:spPr>
          <a:xfrm>
            <a:off x="0" y="13304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p:cNvPicPr>
            <a:picLocks noChangeAspect="1"/>
          </p:cNvPicPr>
          <p:nvPr/>
        </p:nvPicPr>
        <p:blipFill>
          <a:blip r:embed="rId3"/>
          <a:stretch>
            <a:fillRect/>
          </a:stretch>
        </p:blipFill>
        <p:spPr>
          <a:xfrm>
            <a:off x="570954" y="1603483"/>
            <a:ext cx="2330424" cy="1512905"/>
          </a:xfrm>
          <a:prstGeom prst="rect">
            <a:avLst/>
          </a:prstGeom>
        </p:spPr>
      </p:pic>
      <p:pic>
        <p:nvPicPr>
          <p:cNvPr id="3" name="Picture 2"/>
          <p:cNvPicPr>
            <a:picLocks noChangeAspect="1"/>
          </p:cNvPicPr>
          <p:nvPr/>
        </p:nvPicPr>
        <p:blipFill>
          <a:blip r:embed="rId4"/>
          <a:stretch>
            <a:fillRect/>
          </a:stretch>
        </p:blipFill>
        <p:spPr>
          <a:xfrm>
            <a:off x="3087811" y="1607708"/>
            <a:ext cx="2673351" cy="1502857"/>
          </a:xfrm>
          <a:prstGeom prst="rect">
            <a:avLst/>
          </a:prstGeom>
        </p:spPr>
      </p:pic>
      <p:sp>
        <p:nvSpPr>
          <p:cNvPr id="8" name="Rectangle 7"/>
          <p:cNvSpPr/>
          <p:nvPr/>
        </p:nvSpPr>
        <p:spPr>
          <a:xfrm>
            <a:off x="6327100" y="1203550"/>
            <a:ext cx="2109034" cy="2693045"/>
          </a:xfrm>
          <a:prstGeom prst="rect">
            <a:avLst/>
          </a:prstGeom>
        </p:spPr>
        <p:txBody>
          <a:bodyPr wrap="square">
            <a:spAutoFit/>
          </a:bodyPr>
          <a:lstStyle/>
          <a:p>
            <a:r>
              <a:rPr lang="en-US" sz="1300" i="1" dirty="0" smtClean="0"/>
              <a:t>“Electricity </a:t>
            </a:r>
            <a:r>
              <a:rPr lang="en-US" sz="1300" i="1" dirty="0"/>
              <a:t>is a versatile form of energy that can</a:t>
            </a:r>
          </a:p>
          <a:p>
            <a:r>
              <a:rPr lang="en-US" sz="1300" i="1" dirty="0"/>
              <a:t>be used to power any industrial heat process.</a:t>
            </a:r>
          </a:p>
          <a:p>
            <a:r>
              <a:rPr lang="en-US" sz="1300" i="1" dirty="0"/>
              <a:t>By switching to electrical heating we can</a:t>
            </a:r>
          </a:p>
          <a:p>
            <a:r>
              <a:rPr lang="en-US" sz="1300" i="1" dirty="0"/>
              <a:t>halve the energy required to produce many</a:t>
            </a:r>
          </a:p>
          <a:p>
            <a:r>
              <a:rPr lang="en-US" sz="1300" i="1" dirty="0"/>
              <a:t>goods, while reducing costs and increasing</a:t>
            </a:r>
          </a:p>
          <a:p>
            <a:r>
              <a:rPr lang="en-US" sz="1300" i="1" dirty="0"/>
              <a:t>production speed</a:t>
            </a:r>
            <a:r>
              <a:rPr lang="en-US" sz="1300" i="1" dirty="0" smtClean="0"/>
              <a:t>.”</a:t>
            </a:r>
          </a:p>
          <a:p>
            <a:endParaRPr lang="en-US" sz="1300" i="1" dirty="0" smtClean="0"/>
          </a:p>
          <a:p>
            <a:r>
              <a:rPr lang="en-US" sz="1300" b="1" i="1" dirty="0" smtClean="0"/>
              <a:t>Beyond Zero Emissions</a:t>
            </a:r>
            <a:endParaRPr lang="en-US" sz="1300" b="1" i="1" dirty="0"/>
          </a:p>
        </p:txBody>
      </p:sp>
    </p:spTree>
    <p:extLst>
      <p:ext uri="{BB962C8B-B14F-4D97-AF65-F5344CB8AC3E}">
        <p14:creationId xmlns:p14="http://schemas.microsoft.com/office/powerpoint/2010/main" val="1780506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19"/>
          <p:cNvSpPr txBox="1">
            <a:spLocks noGrp="1"/>
          </p:cNvSpPr>
          <p:nvPr>
            <p:ph type="title"/>
          </p:nvPr>
        </p:nvSpPr>
        <p:spPr>
          <a:xfrm>
            <a:off x="445547" y="361874"/>
            <a:ext cx="7769450"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solidFill>
                  <a:srgbClr val="1A1A1A"/>
                </a:solidFill>
              </a:rPr>
              <a:t>5</a:t>
            </a:r>
            <a:r>
              <a:rPr lang="en-AU" dirty="0" smtClean="0">
                <a:solidFill>
                  <a:srgbClr val="1A1A1A"/>
                </a:solidFill>
              </a:rPr>
              <a:t>. Demand is as important as supply</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18</a:t>
            </a:fld>
            <a:endParaRPr dirty="0"/>
          </a:p>
        </p:txBody>
      </p:sp>
      <p:sp>
        <p:nvSpPr>
          <p:cNvPr id="158" name="Google Shape;158;p19"/>
          <p:cNvSpPr/>
          <p:nvPr/>
        </p:nvSpPr>
        <p:spPr>
          <a:xfrm>
            <a:off x="0" y="969273"/>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59;p29"/>
          <p:cNvSpPr/>
          <p:nvPr/>
        </p:nvSpPr>
        <p:spPr>
          <a:xfrm>
            <a:off x="2615291" y="941598"/>
            <a:ext cx="6263621" cy="3855350"/>
          </a:xfrm>
          <a:prstGeom prst="rect">
            <a:avLst/>
          </a:prstGeom>
          <a:solidFill>
            <a:srgbClr val="B8D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 name="Picture 5"/>
          <p:cNvPicPr>
            <a:picLocks noChangeAspect="1"/>
          </p:cNvPicPr>
          <p:nvPr/>
        </p:nvPicPr>
        <p:blipFill>
          <a:blip r:embed="rId3"/>
          <a:stretch>
            <a:fillRect/>
          </a:stretch>
        </p:blipFill>
        <p:spPr>
          <a:xfrm>
            <a:off x="2739218" y="1005273"/>
            <a:ext cx="5994400" cy="3746500"/>
          </a:xfrm>
          <a:prstGeom prst="rect">
            <a:avLst/>
          </a:prstGeom>
        </p:spPr>
      </p:pic>
      <p:sp>
        <p:nvSpPr>
          <p:cNvPr id="2" name="TextBox 1"/>
          <p:cNvSpPr txBox="1"/>
          <p:nvPr/>
        </p:nvSpPr>
        <p:spPr>
          <a:xfrm>
            <a:off x="5866651" y="4820798"/>
            <a:ext cx="3277350" cy="261610"/>
          </a:xfrm>
          <a:prstGeom prst="rect">
            <a:avLst/>
          </a:prstGeom>
          <a:noFill/>
        </p:spPr>
        <p:txBody>
          <a:bodyPr wrap="square" rtlCol="0">
            <a:spAutoFit/>
          </a:bodyPr>
          <a:lstStyle/>
          <a:p>
            <a:r>
              <a:rPr lang="en-AU" sz="1100" dirty="0" smtClean="0"/>
              <a:t>Source: Institute for Sustainable Futures, UTS</a:t>
            </a:r>
            <a:endParaRPr lang="en-AU" sz="1100" dirty="0"/>
          </a:p>
        </p:txBody>
      </p:sp>
    </p:spTree>
    <p:extLst>
      <p:ext uri="{BB962C8B-B14F-4D97-AF65-F5344CB8AC3E}">
        <p14:creationId xmlns:p14="http://schemas.microsoft.com/office/powerpoint/2010/main" val="982917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8" name="Google Shape;346;p36"/>
          <p:cNvSpPr/>
          <p:nvPr/>
        </p:nvSpPr>
        <p:spPr>
          <a:xfrm>
            <a:off x="319825" y="276200"/>
            <a:ext cx="7742400" cy="382462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19"/>
          <p:cNvSpPr txBox="1">
            <a:spLocks noGrp="1"/>
          </p:cNvSpPr>
          <p:nvPr>
            <p:ph type="title"/>
          </p:nvPr>
        </p:nvSpPr>
        <p:spPr>
          <a:xfrm>
            <a:off x="445548" y="396824"/>
            <a:ext cx="7769450"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smtClean="0">
                <a:solidFill>
                  <a:srgbClr val="1A1A1A"/>
                </a:solidFill>
              </a:rPr>
              <a:t>6. Poles and wires only where we need them</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19</a:t>
            </a:fld>
            <a:endParaRPr dirty="0"/>
          </a:p>
        </p:txBody>
      </p:sp>
      <p:sp>
        <p:nvSpPr>
          <p:cNvPr id="158" name="Google Shape;158;p19"/>
          <p:cNvSpPr/>
          <p:nvPr/>
        </p:nvSpPr>
        <p:spPr>
          <a:xfrm>
            <a:off x="0" y="1015874"/>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 name="Content Placeholder 3" descr="416263080_56111a9fca_z.jpg"/>
          <p:cNvPicPr>
            <a:picLocks noChangeAspect="1"/>
          </p:cNvPicPr>
          <p:nvPr/>
        </p:nvPicPr>
        <p:blipFill rotWithShape="1">
          <a:blip r:embed="rId3" cstate="screen">
            <a:extLst>
              <a:ext uri="{28A0092B-C50C-407E-A947-70E740481C1C}">
                <a14:useLocalDpi xmlns:a14="http://schemas.microsoft.com/office/drawing/2010/main"/>
              </a:ext>
            </a:extLst>
          </a:blip>
          <a:srcRect r="19756"/>
          <a:stretch/>
        </p:blipFill>
        <p:spPr>
          <a:xfrm>
            <a:off x="3542244" y="1747507"/>
            <a:ext cx="4998759" cy="2663969"/>
          </a:xfrm>
          <a:prstGeom prst="rect">
            <a:avLst/>
          </a:prstGeom>
        </p:spPr>
      </p:pic>
      <p:sp>
        <p:nvSpPr>
          <p:cNvPr id="10" name="Google Shape;263;p29"/>
          <p:cNvSpPr txBox="1"/>
          <p:nvPr/>
        </p:nvSpPr>
        <p:spPr>
          <a:xfrm>
            <a:off x="692065" y="1345344"/>
            <a:ext cx="2628789" cy="1299244"/>
          </a:xfrm>
          <a:prstGeom prst="rect">
            <a:avLst/>
          </a:prstGeom>
          <a:noFill/>
          <a:ln>
            <a:noFill/>
          </a:ln>
        </p:spPr>
        <p:txBody>
          <a:bodyPr spcFirstLastPara="1" wrap="square" lIns="91425" tIns="91425" rIns="0" bIns="91425" anchor="t" anchorCtr="0">
            <a:noAutofit/>
          </a:bodyPr>
          <a:lstStyle/>
          <a:p>
            <a:pPr marL="285750" lvl="0" indent="-285750">
              <a:lnSpc>
                <a:spcPct val="125000"/>
              </a:lnSpc>
              <a:spcBef>
                <a:spcPts val="600"/>
              </a:spcBef>
              <a:buFont typeface="Wingdings" panose="05000000000000000000" pitchFamily="2" charset="2"/>
              <a:buChar char="q"/>
            </a:pPr>
            <a:r>
              <a:rPr lang="en-GB" dirty="0" smtClean="0">
                <a:solidFill>
                  <a:srgbClr val="1A1A1A"/>
                </a:solidFill>
              </a:rPr>
              <a:t>The grid is an essential service</a:t>
            </a:r>
          </a:p>
          <a:p>
            <a:pPr marL="285750" lvl="0" indent="-285750">
              <a:lnSpc>
                <a:spcPct val="125000"/>
              </a:lnSpc>
              <a:spcBef>
                <a:spcPts val="600"/>
              </a:spcBef>
              <a:buFont typeface="Wingdings" panose="05000000000000000000" pitchFamily="2" charset="2"/>
              <a:buChar char="q"/>
            </a:pPr>
            <a:r>
              <a:rPr lang="en-GB" dirty="0" smtClean="0">
                <a:solidFill>
                  <a:srgbClr val="1A1A1A"/>
                </a:solidFill>
              </a:rPr>
              <a:t>Less </a:t>
            </a:r>
            <a:r>
              <a:rPr lang="en-GB" dirty="0">
                <a:solidFill>
                  <a:srgbClr val="1A1A1A"/>
                </a:solidFill>
              </a:rPr>
              <a:t>grid - </a:t>
            </a:r>
            <a:r>
              <a:rPr lang="en-AU" dirty="0">
                <a:solidFill>
                  <a:srgbClr val="1A1A1A"/>
                </a:solidFill>
              </a:rPr>
              <a:t>Edge of grid communities disconnect and become </a:t>
            </a:r>
            <a:r>
              <a:rPr lang="en-AU" dirty="0" smtClean="0">
                <a:solidFill>
                  <a:srgbClr val="1A1A1A"/>
                </a:solidFill>
              </a:rPr>
              <a:t>microgrids</a:t>
            </a:r>
            <a:endParaRPr lang="en-AU" dirty="0">
              <a:solidFill>
                <a:srgbClr val="1A1A1A"/>
              </a:solidFill>
            </a:endParaRPr>
          </a:p>
          <a:p>
            <a:pPr marL="285750" lvl="0" indent="-285750">
              <a:lnSpc>
                <a:spcPct val="125000"/>
              </a:lnSpc>
              <a:spcBef>
                <a:spcPts val="600"/>
              </a:spcBef>
              <a:buFont typeface="Wingdings" panose="05000000000000000000" pitchFamily="2" charset="2"/>
              <a:buChar char="q"/>
            </a:pPr>
            <a:r>
              <a:rPr lang="en-AU" dirty="0">
                <a:solidFill>
                  <a:srgbClr val="1A1A1A"/>
                </a:solidFill>
              </a:rPr>
              <a:t>More grid </a:t>
            </a:r>
            <a:r>
              <a:rPr lang="mr-IN" dirty="0">
                <a:solidFill>
                  <a:srgbClr val="1A1A1A"/>
                </a:solidFill>
              </a:rPr>
              <a:t>–</a:t>
            </a:r>
            <a:r>
              <a:rPr lang="en-AU" dirty="0">
                <a:solidFill>
                  <a:srgbClr val="1A1A1A"/>
                </a:solidFill>
              </a:rPr>
              <a:t> New transmission lines to renewable energy zones</a:t>
            </a:r>
          </a:p>
        </p:txBody>
      </p:sp>
    </p:spTree>
    <p:extLst>
      <p:ext uri="{BB962C8B-B14F-4D97-AF65-F5344CB8AC3E}">
        <p14:creationId xmlns:p14="http://schemas.microsoft.com/office/powerpoint/2010/main" val="2482428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457200" y="228600"/>
            <a:ext cx="5197800" cy="6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solidFill>
                  <a:srgbClr val="1A1A1A"/>
                </a:solidFill>
              </a:rPr>
              <a:t>Our choice</a:t>
            </a:r>
            <a:endParaRPr dirty="0">
              <a:solidFill>
                <a:srgbClr val="1A1A1A"/>
              </a:solidFill>
            </a:endParaRPr>
          </a:p>
        </p:txBody>
      </p:sp>
      <p:sp>
        <p:nvSpPr>
          <p:cNvPr id="126" name="Google Shape;126;p17"/>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2</a:t>
            </a:fld>
            <a:endParaRPr dirty="0"/>
          </a:p>
        </p:txBody>
      </p:sp>
      <p:sp>
        <p:nvSpPr>
          <p:cNvPr id="127" name="Google Shape;127;p17"/>
          <p:cNvSpPr/>
          <p:nvPr/>
        </p:nvSpPr>
        <p:spPr>
          <a:xfrm>
            <a:off x="0" y="856800"/>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 name="Content Placeholder 3" descr="dreamstime_l_61973805_Fork in the road.jpg"/>
          <p:cNvPicPr>
            <a:picLocks noChangeAspect="1"/>
          </p:cNvPicPr>
          <p:nvPr/>
        </p:nvPicPr>
        <p:blipFill rotWithShape="1">
          <a:blip r:embed="rId3" cstate="print">
            <a:extLst>
              <a:ext uri="{28A0092B-C50C-407E-A947-70E740481C1C}">
                <a14:useLocalDpi xmlns:a14="http://schemas.microsoft.com/office/drawing/2010/main" val="0"/>
              </a:ext>
            </a:extLst>
          </a:blip>
          <a:srcRect t="15283" b="15283"/>
          <a:stretch/>
        </p:blipFill>
        <p:spPr>
          <a:xfrm>
            <a:off x="658983" y="1210063"/>
            <a:ext cx="7827742" cy="3228718"/>
          </a:xfrm>
          <a:prstGeom prst="rect">
            <a:avLst/>
          </a:prstGeom>
        </p:spPr>
      </p:pic>
    </p:spTree>
    <p:extLst>
      <p:ext uri="{BB962C8B-B14F-4D97-AF65-F5344CB8AC3E}">
        <p14:creationId xmlns:p14="http://schemas.microsoft.com/office/powerpoint/2010/main" val="40308926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19"/>
          <p:cNvSpPr txBox="1">
            <a:spLocks noGrp="1"/>
          </p:cNvSpPr>
          <p:nvPr>
            <p:ph type="title"/>
          </p:nvPr>
        </p:nvSpPr>
        <p:spPr>
          <a:xfrm>
            <a:off x="457200" y="618175"/>
            <a:ext cx="7769450"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solidFill>
                  <a:srgbClr val="1A1A1A"/>
                </a:solidFill>
              </a:rPr>
              <a:t>7</a:t>
            </a:r>
            <a:r>
              <a:rPr lang="en-AU" dirty="0" smtClean="0">
                <a:solidFill>
                  <a:srgbClr val="1A1A1A"/>
                </a:solidFill>
              </a:rPr>
              <a:t>. We export renewables to the world</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20</a:t>
            </a:fld>
            <a:endParaRPr dirty="0"/>
          </a:p>
        </p:txBody>
      </p:sp>
      <p:sp>
        <p:nvSpPr>
          <p:cNvPr id="158" name="Google Shape;158;p19"/>
          <p:cNvSpPr/>
          <p:nvPr/>
        </p:nvSpPr>
        <p:spPr>
          <a:xfrm>
            <a:off x="0" y="13304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 name="Picture 5"/>
          <p:cNvPicPr>
            <a:picLocks noChangeAspect="1"/>
          </p:cNvPicPr>
          <p:nvPr/>
        </p:nvPicPr>
        <p:blipFill>
          <a:blip r:embed="rId3"/>
          <a:stretch>
            <a:fillRect/>
          </a:stretch>
        </p:blipFill>
        <p:spPr>
          <a:xfrm>
            <a:off x="1622708" y="1520596"/>
            <a:ext cx="6654800" cy="3353327"/>
          </a:xfrm>
          <a:prstGeom prst="rect">
            <a:avLst/>
          </a:prstGeom>
        </p:spPr>
      </p:pic>
    </p:spTree>
    <p:extLst>
      <p:ext uri="{BB962C8B-B14F-4D97-AF65-F5344CB8AC3E}">
        <p14:creationId xmlns:p14="http://schemas.microsoft.com/office/powerpoint/2010/main" val="1787954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19"/>
          <p:cNvSpPr txBox="1">
            <a:spLocks noGrp="1"/>
          </p:cNvSpPr>
          <p:nvPr>
            <p:ph type="title"/>
          </p:nvPr>
        </p:nvSpPr>
        <p:spPr>
          <a:xfrm>
            <a:off x="422244" y="268674"/>
            <a:ext cx="7769450" cy="5797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solidFill>
                  <a:srgbClr val="1A1A1A"/>
                </a:solidFill>
              </a:rPr>
              <a:t>8</a:t>
            </a:r>
            <a:r>
              <a:rPr lang="en-AU" dirty="0" smtClean="0">
                <a:solidFill>
                  <a:srgbClr val="1A1A1A"/>
                </a:solidFill>
              </a:rPr>
              <a:t>. More reliable in extreme weather</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21</a:t>
            </a:fld>
            <a:endParaRPr dirty="0"/>
          </a:p>
        </p:txBody>
      </p:sp>
      <p:sp>
        <p:nvSpPr>
          <p:cNvPr id="158" name="Google Shape;158;p19"/>
          <p:cNvSpPr/>
          <p:nvPr/>
        </p:nvSpPr>
        <p:spPr>
          <a:xfrm>
            <a:off x="0" y="899373"/>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6280" y="377780"/>
            <a:ext cx="2960173" cy="1666805"/>
          </a:xfrm>
          <a:prstGeom prst="rect">
            <a:avLst/>
          </a:prstGeom>
        </p:spPr>
      </p:pic>
      <p:pic>
        <p:nvPicPr>
          <p:cNvPr id="2" name="Picture 1"/>
          <p:cNvPicPr>
            <a:picLocks noChangeAspect="1"/>
          </p:cNvPicPr>
          <p:nvPr/>
        </p:nvPicPr>
        <p:blipFill>
          <a:blip r:embed="rId4"/>
          <a:stretch>
            <a:fillRect/>
          </a:stretch>
        </p:blipFill>
        <p:spPr>
          <a:xfrm>
            <a:off x="5508674" y="2085360"/>
            <a:ext cx="3635326" cy="2924165"/>
          </a:xfrm>
          <a:prstGeom prst="rect">
            <a:avLst/>
          </a:prstGeom>
        </p:spPr>
      </p:pic>
      <p:pic>
        <p:nvPicPr>
          <p:cNvPr id="3" name="Picture 2"/>
          <p:cNvPicPr>
            <a:picLocks noChangeAspect="1"/>
          </p:cNvPicPr>
          <p:nvPr/>
        </p:nvPicPr>
        <p:blipFill rotWithShape="1">
          <a:blip r:embed="rId5"/>
          <a:srcRect b="9399"/>
          <a:stretch/>
        </p:blipFill>
        <p:spPr>
          <a:xfrm>
            <a:off x="711871" y="1310630"/>
            <a:ext cx="4414837" cy="2999890"/>
          </a:xfrm>
          <a:prstGeom prst="rect">
            <a:avLst/>
          </a:prstGeom>
        </p:spPr>
      </p:pic>
    </p:spTree>
    <p:extLst>
      <p:ext uri="{BB962C8B-B14F-4D97-AF65-F5344CB8AC3E}">
        <p14:creationId xmlns:p14="http://schemas.microsoft.com/office/powerpoint/2010/main" val="1787954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p:nvPr/>
        </p:nvSpPr>
        <p:spPr>
          <a:xfrm>
            <a:off x="184275" y="1604675"/>
            <a:ext cx="2259600" cy="19899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800"/>
              </a:spcBef>
              <a:spcAft>
                <a:spcPts val="800"/>
              </a:spcAft>
              <a:buNone/>
            </a:pPr>
            <a:endParaRPr sz="600" dirty="0">
              <a:solidFill>
                <a:srgbClr val="1A1A1A"/>
              </a:solidFill>
            </a:endParaRPr>
          </a:p>
        </p:txBody>
      </p:sp>
      <p:sp>
        <p:nvSpPr>
          <p:cNvPr id="155" name="Google Shape;155;p19"/>
          <p:cNvSpPr txBox="1">
            <a:spLocks noGrp="1"/>
          </p:cNvSpPr>
          <p:nvPr>
            <p:ph type="title"/>
          </p:nvPr>
        </p:nvSpPr>
        <p:spPr>
          <a:xfrm>
            <a:off x="457200" y="228600"/>
            <a:ext cx="4368800" cy="96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smtClean="0">
                <a:solidFill>
                  <a:srgbClr val="1A1A1A"/>
                </a:solidFill>
              </a:rPr>
              <a:t>But</a:t>
            </a:r>
            <a:r>
              <a:rPr lang="en-GB" dirty="0" smtClean="0">
                <a:solidFill>
                  <a:srgbClr val="1A1A1A"/>
                </a:solidFill>
              </a:rPr>
              <a:t> we’re being held back </a:t>
            </a:r>
            <a:r>
              <a:rPr lang="en-AU" dirty="0" smtClean="0">
                <a:solidFill>
                  <a:srgbClr val="1A1A1A"/>
                </a:solidFill>
              </a:rPr>
              <a:t>by coal companies</a:t>
            </a:r>
            <a:r>
              <a:rPr lang="mr-IN" dirty="0" smtClean="0">
                <a:solidFill>
                  <a:srgbClr val="1A1A1A"/>
                </a:solidFill>
              </a:rPr>
              <a:t>…</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22</a:t>
            </a:fld>
            <a:endParaRPr dirty="0"/>
          </a:p>
        </p:txBody>
      </p:sp>
      <p:sp>
        <p:nvSpPr>
          <p:cNvPr id="158" name="Google Shape;158;p19"/>
          <p:cNvSpPr/>
          <p:nvPr/>
        </p:nvSpPr>
        <p:spPr>
          <a:xfrm>
            <a:off x="0" y="13304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9" name="Google Shape;159;p19"/>
          <p:cNvPicPr preferRelativeResize="0"/>
          <p:nvPr/>
        </p:nvPicPr>
        <p:blipFill rotWithShape="1">
          <a:blip r:embed="rId3">
            <a:alphaModFix/>
          </a:blip>
          <a:srcRect l="67718" t="41815" r="4775" b="2770"/>
          <a:stretch/>
        </p:blipFill>
        <p:spPr>
          <a:xfrm>
            <a:off x="3780114" y="1658470"/>
            <a:ext cx="4766240" cy="2599765"/>
          </a:xfrm>
          <a:prstGeom prst="rect">
            <a:avLst/>
          </a:prstGeom>
          <a:noFill/>
          <a:ln>
            <a:noFill/>
          </a:ln>
        </p:spPr>
      </p:pic>
      <p:pic>
        <p:nvPicPr>
          <p:cNvPr id="3" name="Picture 2" descr="Screen Shot 2019-05-27 at 6.22.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784" y="1336115"/>
            <a:ext cx="4776628" cy="274656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p:nvPr/>
        </p:nvSpPr>
        <p:spPr>
          <a:xfrm>
            <a:off x="184275" y="1604675"/>
            <a:ext cx="2259600" cy="19899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0"/>
              </a:spcBef>
              <a:spcAft>
                <a:spcPts val="0"/>
              </a:spcAft>
              <a:buNone/>
            </a:pPr>
            <a:r>
              <a:rPr lang="en-GB" sz="1300" dirty="0">
                <a:solidFill>
                  <a:srgbClr val="1A1A1A"/>
                </a:solidFill>
              </a:rPr>
              <a:t>EnergyAustralia recently reported a half-year profit of $375m to June 2018 – up from $129m a year earlier </a:t>
            </a:r>
            <a:br>
              <a:rPr lang="en-GB" sz="1300" dirty="0">
                <a:solidFill>
                  <a:srgbClr val="1A1A1A"/>
                </a:solidFill>
              </a:rPr>
            </a:br>
            <a:r>
              <a:rPr lang="en-GB" sz="1300" dirty="0">
                <a:solidFill>
                  <a:srgbClr val="1A1A1A"/>
                </a:solidFill>
              </a:rPr>
              <a:t>– closely followed by AGL, with a near-tripling of its own net profit for 2017-18.</a:t>
            </a:r>
            <a:endParaRPr sz="1300" dirty="0">
              <a:solidFill>
                <a:srgbClr val="1A1A1A"/>
              </a:solidFill>
            </a:endParaRPr>
          </a:p>
          <a:p>
            <a:pPr marL="0" lvl="0" indent="0" algn="r" rtl="0">
              <a:lnSpc>
                <a:spcPct val="125000"/>
              </a:lnSpc>
              <a:spcBef>
                <a:spcPts val="800"/>
              </a:spcBef>
              <a:spcAft>
                <a:spcPts val="800"/>
              </a:spcAft>
              <a:buNone/>
            </a:pPr>
            <a:r>
              <a:rPr lang="en-GB" sz="600" dirty="0">
                <a:solidFill>
                  <a:srgbClr val="1A1A1A"/>
                </a:solidFill>
              </a:rPr>
              <a:t>www.abc.net.au/news/2018-02-08/agl-half-year-profit/9407330</a:t>
            </a:r>
            <a:endParaRPr sz="600" dirty="0">
              <a:solidFill>
                <a:srgbClr val="1A1A1A"/>
              </a:solidFill>
            </a:endParaRPr>
          </a:p>
        </p:txBody>
      </p:sp>
      <p:sp>
        <p:nvSpPr>
          <p:cNvPr id="155" name="Google Shape;155;p19"/>
          <p:cNvSpPr txBox="1">
            <a:spLocks noGrp="1"/>
          </p:cNvSpPr>
          <p:nvPr>
            <p:ph type="title"/>
          </p:nvPr>
        </p:nvSpPr>
        <p:spPr>
          <a:xfrm>
            <a:off x="457200" y="228600"/>
            <a:ext cx="4368800" cy="96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mr-IN" dirty="0" smtClean="0">
                <a:solidFill>
                  <a:srgbClr val="1A1A1A"/>
                </a:solidFill>
              </a:rPr>
              <a:t>…</a:t>
            </a:r>
            <a:r>
              <a:rPr lang="en-AU" dirty="0" smtClean="0">
                <a:solidFill>
                  <a:srgbClr val="1A1A1A"/>
                </a:solidFill>
              </a:rPr>
              <a:t> and ripped off by energy companies</a:t>
            </a:r>
            <a:endParaRPr dirty="0">
              <a:solidFill>
                <a:srgbClr val="1A1A1A"/>
              </a:solidFill>
            </a:endParaRPr>
          </a:p>
        </p:txBody>
      </p:sp>
      <p:sp>
        <p:nvSpPr>
          <p:cNvPr id="156" name="Google Shape;156;p1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23</a:t>
            </a:fld>
            <a:endParaRPr dirty="0"/>
          </a:p>
        </p:txBody>
      </p:sp>
      <p:pic>
        <p:nvPicPr>
          <p:cNvPr id="157" name="Google Shape;157;p19"/>
          <p:cNvPicPr preferRelativeResize="0"/>
          <p:nvPr/>
        </p:nvPicPr>
        <p:blipFill rotWithShape="1">
          <a:blip r:embed="rId3">
            <a:alphaModFix/>
          </a:blip>
          <a:srcRect l="60087" t="64692" r="4775" b="2771"/>
          <a:stretch/>
        </p:blipFill>
        <p:spPr>
          <a:xfrm>
            <a:off x="5778600" y="294500"/>
            <a:ext cx="3213000" cy="1673376"/>
          </a:xfrm>
          <a:prstGeom prst="rect">
            <a:avLst/>
          </a:prstGeom>
          <a:noFill/>
          <a:ln>
            <a:noFill/>
          </a:ln>
        </p:spPr>
      </p:pic>
      <p:sp>
        <p:nvSpPr>
          <p:cNvPr id="158" name="Google Shape;158;p19"/>
          <p:cNvSpPr/>
          <p:nvPr/>
        </p:nvSpPr>
        <p:spPr>
          <a:xfrm>
            <a:off x="0" y="13304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9" name="Google Shape;159;p19"/>
          <p:cNvPicPr preferRelativeResize="0"/>
          <p:nvPr/>
        </p:nvPicPr>
        <p:blipFill rotWithShape="1">
          <a:blip r:embed="rId3">
            <a:alphaModFix/>
          </a:blip>
          <a:srcRect l="67718" t="41815" r="4775" b="2770"/>
          <a:stretch/>
        </p:blipFill>
        <p:spPr>
          <a:xfrm>
            <a:off x="2958349" y="1965881"/>
            <a:ext cx="2515277" cy="2850101"/>
          </a:xfrm>
          <a:prstGeom prst="rect">
            <a:avLst/>
          </a:prstGeom>
          <a:noFill/>
          <a:ln>
            <a:noFill/>
          </a:ln>
        </p:spPr>
      </p:pic>
      <p:pic>
        <p:nvPicPr>
          <p:cNvPr id="160" name="Google Shape;160;p19"/>
          <p:cNvPicPr preferRelativeResize="0"/>
          <p:nvPr/>
        </p:nvPicPr>
        <p:blipFill>
          <a:blip r:embed="rId4">
            <a:alphaModFix/>
          </a:blip>
          <a:stretch>
            <a:fillRect/>
          </a:stretch>
        </p:blipFill>
        <p:spPr>
          <a:xfrm>
            <a:off x="2804775" y="1745631"/>
            <a:ext cx="2592655" cy="2994149"/>
          </a:xfrm>
          <a:prstGeom prst="rect">
            <a:avLst/>
          </a:prstGeom>
          <a:noFill/>
          <a:ln w="19050" cap="flat" cmpd="sng">
            <a:solidFill>
              <a:srgbClr val="DDE9E2"/>
            </a:solidFill>
            <a:prstDash val="solid"/>
            <a:round/>
            <a:headEnd type="none" w="sm" len="sm"/>
            <a:tailEnd type="none" w="sm" len="sm"/>
          </a:ln>
        </p:spPr>
      </p:pic>
      <p:pic>
        <p:nvPicPr>
          <p:cNvPr id="161" name="Google Shape;161;p19"/>
          <p:cNvPicPr preferRelativeResize="0"/>
          <p:nvPr/>
        </p:nvPicPr>
        <p:blipFill>
          <a:blip r:embed="rId5">
            <a:alphaModFix/>
          </a:blip>
          <a:stretch>
            <a:fillRect/>
          </a:stretch>
        </p:blipFill>
        <p:spPr>
          <a:xfrm>
            <a:off x="5623875" y="152400"/>
            <a:ext cx="3289376" cy="1739099"/>
          </a:xfrm>
          <a:prstGeom prst="rect">
            <a:avLst/>
          </a:prstGeom>
          <a:noFill/>
          <a:ln w="19050" cap="flat" cmpd="sng">
            <a:solidFill>
              <a:srgbClr val="DDE9E2"/>
            </a:solidFill>
            <a:prstDash val="solid"/>
            <a:round/>
            <a:headEnd type="none" w="sm" len="sm"/>
            <a:tailEnd type="none" w="sm" len="sm"/>
          </a:ln>
        </p:spPr>
      </p:pic>
      <p:pic>
        <p:nvPicPr>
          <p:cNvPr id="162" name="Google Shape;162;p19"/>
          <p:cNvPicPr preferRelativeResize="0"/>
          <p:nvPr/>
        </p:nvPicPr>
        <p:blipFill rotWithShape="1">
          <a:blip r:embed="rId3">
            <a:alphaModFix/>
          </a:blip>
          <a:srcRect l="60087" t="41815" r="4775" b="2770"/>
          <a:stretch/>
        </p:blipFill>
        <p:spPr>
          <a:xfrm>
            <a:off x="5778600" y="2293399"/>
            <a:ext cx="3213000" cy="2850101"/>
          </a:xfrm>
          <a:prstGeom prst="rect">
            <a:avLst/>
          </a:prstGeom>
          <a:noFill/>
          <a:ln>
            <a:noFill/>
          </a:ln>
        </p:spPr>
      </p:pic>
      <p:pic>
        <p:nvPicPr>
          <p:cNvPr id="163" name="Google Shape;163;p19"/>
          <p:cNvPicPr preferRelativeResize="0"/>
          <p:nvPr/>
        </p:nvPicPr>
        <p:blipFill>
          <a:blip r:embed="rId6">
            <a:alphaModFix/>
          </a:blip>
          <a:stretch>
            <a:fillRect/>
          </a:stretch>
        </p:blipFill>
        <p:spPr>
          <a:xfrm>
            <a:off x="5626025" y="2073150"/>
            <a:ext cx="3289381" cy="2994149"/>
          </a:xfrm>
          <a:prstGeom prst="rect">
            <a:avLst/>
          </a:prstGeom>
          <a:noFill/>
          <a:ln w="19050" cap="flat" cmpd="sng">
            <a:solidFill>
              <a:srgbClr val="DDE9E2"/>
            </a:solidFill>
            <a:prstDash val="solid"/>
            <a:round/>
            <a:headEnd type="none" w="sm" len="sm"/>
            <a:tailEnd type="none" w="sm" len="sm"/>
          </a:ln>
        </p:spPr>
      </p:pic>
    </p:spTree>
    <p:extLst>
      <p:ext uri="{BB962C8B-B14F-4D97-AF65-F5344CB8AC3E}">
        <p14:creationId xmlns:p14="http://schemas.microsoft.com/office/powerpoint/2010/main" val="22364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p:nvPr/>
        </p:nvSpPr>
        <p:spPr>
          <a:xfrm>
            <a:off x="319825" y="276200"/>
            <a:ext cx="7977900" cy="34743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20"/>
          <p:cNvSpPr txBox="1">
            <a:spLocks noGrp="1"/>
          </p:cNvSpPr>
          <p:nvPr>
            <p:ph type="title"/>
          </p:nvPr>
        </p:nvSpPr>
        <p:spPr>
          <a:xfrm>
            <a:off x="472141" y="1057241"/>
            <a:ext cx="2631900" cy="969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dirty="0">
                <a:solidFill>
                  <a:srgbClr val="1A1A1A"/>
                </a:solidFill>
              </a:rPr>
              <a:t>...and </a:t>
            </a:r>
            <a:r>
              <a:rPr lang="en-GB" dirty="0" smtClean="0">
                <a:solidFill>
                  <a:srgbClr val="1A1A1A"/>
                </a:solidFill>
              </a:rPr>
              <a:t>the politicians in their pockets</a:t>
            </a:r>
            <a:endParaRPr dirty="0">
              <a:solidFill>
                <a:srgbClr val="1A1A1A"/>
              </a:solidFill>
            </a:endParaRPr>
          </a:p>
        </p:txBody>
      </p:sp>
      <p:sp>
        <p:nvSpPr>
          <p:cNvPr id="170" name="Google Shape;170;p20"/>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24</a:t>
            </a:fld>
            <a:endParaRPr dirty="0"/>
          </a:p>
        </p:txBody>
      </p:sp>
      <p:sp>
        <p:nvSpPr>
          <p:cNvPr id="172" name="Google Shape;172;p20"/>
          <p:cNvSpPr/>
          <p:nvPr/>
        </p:nvSpPr>
        <p:spPr>
          <a:xfrm>
            <a:off x="0" y="2428007"/>
            <a:ext cx="29874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474" y="1703105"/>
            <a:ext cx="4986076" cy="28046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a:spLocks noGrp="1"/>
          </p:cNvSpPr>
          <p:nvPr>
            <p:ph type="title"/>
          </p:nvPr>
        </p:nvSpPr>
        <p:spPr>
          <a:xfrm>
            <a:off x="457200" y="879500"/>
            <a:ext cx="2661000" cy="96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solidFill>
                  <a:srgbClr val="1A1A1A"/>
                </a:solidFill>
              </a:rPr>
              <a:t>So we </a:t>
            </a:r>
            <a:r>
              <a:rPr lang="en-GB" dirty="0">
                <a:solidFill>
                  <a:srgbClr val="1A1A1A"/>
                </a:solidFill>
              </a:rPr>
              <a:t>must take back control</a:t>
            </a:r>
            <a:endParaRPr dirty="0">
              <a:solidFill>
                <a:srgbClr val="1A1A1A"/>
              </a:solidFill>
            </a:endParaRPr>
          </a:p>
        </p:txBody>
      </p:sp>
      <p:sp>
        <p:nvSpPr>
          <p:cNvPr id="207" name="Google Shape;207;p24"/>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25</a:t>
            </a:fld>
            <a:endParaRPr dirty="0"/>
          </a:p>
        </p:txBody>
      </p:sp>
      <p:sp>
        <p:nvSpPr>
          <p:cNvPr id="209" name="Google Shape;209;p24"/>
          <p:cNvSpPr txBox="1"/>
          <p:nvPr/>
        </p:nvSpPr>
        <p:spPr>
          <a:xfrm>
            <a:off x="234246" y="2255575"/>
            <a:ext cx="2209500" cy="13146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0"/>
              </a:spcBef>
              <a:spcAft>
                <a:spcPts val="800"/>
              </a:spcAft>
              <a:buNone/>
            </a:pPr>
            <a:r>
              <a:rPr lang="en-GB" dirty="0">
                <a:solidFill>
                  <a:srgbClr val="1A1A1A"/>
                </a:solidFill>
              </a:rPr>
              <a:t>We have to fight for solutions and take back control of our energy </a:t>
            </a:r>
            <a:br>
              <a:rPr lang="en-GB" dirty="0">
                <a:solidFill>
                  <a:srgbClr val="1A1A1A"/>
                </a:solidFill>
              </a:rPr>
            </a:br>
            <a:r>
              <a:rPr lang="en-GB" dirty="0">
                <a:solidFill>
                  <a:srgbClr val="1A1A1A"/>
                </a:solidFill>
              </a:rPr>
              <a:t>and our future!</a:t>
            </a:r>
            <a:endParaRPr dirty="0">
              <a:solidFill>
                <a:srgbClr val="1A1A1A"/>
              </a:solidFill>
            </a:endParaRPr>
          </a:p>
        </p:txBody>
      </p:sp>
      <p:sp>
        <p:nvSpPr>
          <p:cNvPr id="211" name="Google Shape;211;p24"/>
          <p:cNvSpPr/>
          <p:nvPr/>
        </p:nvSpPr>
        <p:spPr>
          <a:xfrm>
            <a:off x="0" y="19813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68;p20"/>
          <p:cNvSpPr/>
          <p:nvPr/>
        </p:nvSpPr>
        <p:spPr>
          <a:xfrm>
            <a:off x="3062941" y="1807881"/>
            <a:ext cx="5378824" cy="2853765"/>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Shape 118"/>
          <p:cNvPicPr preferRelativeResize="0"/>
          <p:nvPr/>
        </p:nvPicPr>
        <p:blipFill rotWithShape="1">
          <a:blip r:embed="rId3">
            <a:alphaModFix/>
          </a:blip>
          <a:srcRect t="8036"/>
          <a:stretch/>
        </p:blipFill>
        <p:spPr>
          <a:xfrm>
            <a:off x="2895412" y="1658469"/>
            <a:ext cx="5292351" cy="2717641"/>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30"/>
          <p:cNvSpPr txBox="1">
            <a:spLocks noGrp="1"/>
          </p:cNvSpPr>
          <p:nvPr>
            <p:ph type="title"/>
          </p:nvPr>
        </p:nvSpPr>
        <p:spPr>
          <a:xfrm>
            <a:off x="457200" y="457200"/>
            <a:ext cx="3017100" cy="161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a:r>
            <a:br>
              <a:rPr lang="en-GB" dirty="0"/>
            </a:br>
            <a:r>
              <a:rPr lang="en-GB" dirty="0" smtClean="0"/>
              <a:t/>
            </a:r>
            <a:br>
              <a:rPr lang="en-GB" dirty="0" smtClean="0"/>
            </a:br>
            <a:r>
              <a:rPr lang="en-GB" dirty="0"/>
              <a:t/>
            </a:r>
            <a:br>
              <a:rPr lang="en-GB" dirty="0"/>
            </a:br>
            <a:r>
              <a:rPr lang="en-GB" dirty="0" smtClean="0"/>
              <a:t>Sunny Shire</a:t>
            </a:r>
            <a:endParaRPr sz="2600" dirty="0"/>
          </a:p>
        </p:txBody>
      </p:sp>
      <p:sp>
        <p:nvSpPr>
          <p:cNvPr id="272" name="Google Shape;272;p30"/>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GB"/>
              <a:t>26</a:t>
            </a:fld>
            <a:endParaRPr dirty="0"/>
          </a:p>
        </p:txBody>
      </p:sp>
      <p:sp>
        <p:nvSpPr>
          <p:cNvPr id="273" name="Google Shape;273;p30"/>
          <p:cNvSpPr/>
          <p:nvPr/>
        </p:nvSpPr>
        <p:spPr>
          <a:xfrm>
            <a:off x="-1" y="2266225"/>
            <a:ext cx="24300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47;p18"/>
          <p:cNvSpPr/>
          <p:nvPr/>
        </p:nvSpPr>
        <p:spPr>
          <a:xfrm>
            <a:off x="1829384" y="3834064"/>
            <a:ext cx="4136502" cy="1070610"/>
          </a:xfrm>
          <a:prstGeom prst="rect">
            <a:avLst/>
          </a:prstGeom>
          <a:solidFill>
            <a:srgbClr val="B8D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48;p18"/>
          <p:cNvSpPr txBox="1"/>
          <p:nvPr/>
        </p:nvSpPr>
        <p:spPr>
          <a:xfrm>
            <a:off x="2093200" y="3852135"/>
            <a:ext cx="3511470" cy="8496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800"/>
              </a:spcAft>
              <a:buNone/>
            </a:pPr>
            <a:r>
              <a:rPr lang="en-GB" sz="1200" dirty="0" smtClean="0">
                <a:solidFill>
                  <a:srgbClr val="1A1A1A"/>
                </a:solidFill>
              </a:rPr>
              <a:t>Jonathan Prendergast founded Sunny Shire in southern Sydney. Sunny Shire </a:t>
            </a:r>
            <a:r>
              <a:rPr lang="en-GB" sz="1200" dirty="0">
                <a:solidFill>
                  <a:srgbClr val="1A1A1A"/>
                </a:solidFill>
              </a:rPr>
              <a:t>has run several rounds of bulk buys to help Shire residents get </a:t>
            </a:r>
            <a:r>
              <a:rPr lang="en-GB" sz="1200" dirty="0" smtClean="0">
                <a:solidFill>
                  <a:srgbClr val="1A1A1A"/>
                </a:solidFill>
              </a:rPr>
              <a:t>solar, batteries and use energy more efficiently.</a:t>
            </a:r>
            <a:endParaRPr sz="1200" dirty="0">
              <a:solidFill>
                <a:srgbClr val="1A1A1A"/>
              </a:solidFill>
            </a:endParaRPr>
          </a:p>
        </p:txBody>
      </p:sp>
      <p:pic>
        <p:nvPicPr>
          <p:cNvPr id="13" name="Google Shape;149;p18"/>
          <p:cNvPicPr preferRelativeResize="0"/>
          <p:nvPr/>
        </p:nvPicPr>
        <p:blipFill>
          <a:blip r:embed="rId3">
            <a:alphaModFix/>
          </a:blip>
          <a:stretch>
            <a:fillRect/>
          </a:stretch>
        </p:blipFill>
        <p:spPr>
          <a:xfrm>
            <a:off x="6559176" y="657411"/>
            <a:ext cx="2033138" cy="731884"/>
          </a:xfrm>
          <a:prstGeom prst="rect">
            <a:avLst/>
          </a:prstGeom>
          <a:noFill/>
          <a:ln>
            <a:noFill/>
          </a:ln>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0372"/>
          <a:stretch/>
        </p:blipFill>
        <p:spPr>
          <a:xfrm>
            <a:off x="5558118" y="1916925"/>
            <a:ext cx="3055914" cy="2165117"/>
          </a:xfrm>
          <a:prstGeom prst="rect">
            <a:avLst/>
          </a:prstGeom>
        </p:spPr>
      </p:pic>
      <p:pic>
        <p:nvPicPr>
          <p:cNvPr id="15"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29876"/>
          <a:stretch/>
        </p:blipFill>
        <p:spPr bwMode="auto">
          <a:xfrm>
            <a:off x="3137506" y="589078"/>
            <a:ext cx="2883788" cy="273889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30"/>
          <p:cNvSpPr txBox="1">
            <a:spLocks noGrp="1"/>
          </p:cNvSpPr>
          <p:nvPr>
            <p:ph type="title"/>
          </p:nvPr>
        </p:nvSpPr>
        <p:spPr>
          <a:xfrm>
            <a:off x="457200" y="1642657"/>
            <a:ext cx="3017100" cy="6044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Solar Gardens</a:t>
            </a:r>
            <a:endParaRPr sz="2600" dirty="0"/>
          </a:p>
        </p:txBody>
      </p:sp>
      <p:sp>
        <p:nvSpPr>
          <p:cNvPr id="272" name="Google Shape;272;p30"/>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GB"/>
              <a:t>27</a:t>
            </a:fld>
            <a:endParaRPr dirty="0"/>
          </a:p>
        </p:txBody>
      </p:sp>
      <p:sp>
        <p:nvSpPr>
          <p:cNvPr id="273" name="Google Shape;273;p30"/>
          <p:cNvSpPr/>
          <p:nvPr/>
        </p:nvSpPr>
        <p:spPr>
          <a:xfrm>
            <a:off x="-1" y="2266225"/>
            <a:ext cx="24300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47;p18"/>
          <p:cNvSpPr/>
          <p:nvPr/>
        </p:nvSpPr>
        <p:spPr>
          <a:xfrm>
            <a:off x="2421693" y="3857365"/>
            <a:ext cx="5536703" cy="914700"/>
          </a:xfrm>
          <a:prstGeom prst="rect">
            <a:avLst/>
          </a:prstGeom>
          <a:solidFill>
            <a:srgbClr val="B8D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Google Shape;236;p27"/>
          <p:cNvPicPr preferRelativeResize="0"/>
          <p:nvPr/>
        </p:nvPicPr>
        <p:blipFill rotWithShape="1">
          <a:blip r:embed="rId3">
            <a:alphaModFix/>
          </a:blip>
          <a:srcRect l="44781" t="54494" b="7010"/>
          <a:stretch/>
        </p:blipFill>
        <p:spPr>
          <a:xfrm>
            <a:off x="2920142" y="120935"/>
            <a:ext cx="6223858" cy="3847702"/>
          </a:xfrm>
          <a:prstGeom prst="rect">
            <a:avLst/>
          </a:prstGeom>
          <a:noFill/>
          <a:ln>
            <a:noFill/>
          </a:ln>
        </p:spPr>
      </p:pic>
      <p:sp>
        <p:nvSpPr>
          <p:cNvPr id="12" name="Google Shape;148;p18"/>
          <p:cNvSpPr txBox="1"/>
          <p:nvPr/>
        </p:nvSpPr>
        <p:spPr>
          <a:xfrm>
            <a:off x="2757369" y="3863784"/>
            <a:ext cx="4478597" cy="8496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800"/>
              </a:spcAft>
              <a:buNone/>
            </a:pPr>
            <a:r>
              <a:rPr lang="en-GB" sz="1200" dirty="0" smtClean="0">
                <a:solidFill>
                  <a:srgbClr val="1A1A1A"/>
                </a:solidFill>
              </a:rPr>
              <a:t>Nicky Ison is a renter, who is working with her team at Community Power Agency to make solar gardens a reality for renters and other locked-out households in  Australia.</a:t>
            </a:r>
            <a:endParaRPr sz="1200" dirty="0">
              <a:solidFill>
                <a:srgbClr val="1A1A1A"/>
              </a:solidFill>
            </a:endParaRPr>
          </a:p>
        </p:txBody>
      </p:sp>
      <p:pic>
        <p:nvPicPr>
          <p:cNvPr id="2" name="Picture 1"/>
          <p:cNvPicPr>
            <a:picLocks noChangeAspect="1"/>
          </p:cNvPicPr>
          <p:nvPr/>
        </p:nvPicPr>
        <p:blipFill>
          <a:blip r:embed="rId4"/>
          <a:stretch>
            <a:fillRect/>
          </a:stretch>
        </p:blipFill>
        <p:spPr>
          <a:xfrm>
            <a:off x="3222944" y="291252"/>
            <a:ext cx="5642297" cy="3173792"/>
          </a:xfrm>
          <a:prstGeom prst="rect">
            <a:avLst/>
          </a:prstGeom>
        </p:spPr>
      </p:pic>
      <p:pic>
        <p:nvPicPr>
          <p:cNvPr id="3" name="Picture 2"/>
          <p:cNvPicPr>
            <a:picLocks noChangeAspect="1"/>
          </p:cNvPicPr>
          <p:nvPr/>
        </p:nvPicPr>
        <p:blipFill>
          <a:blip r:embed="rId5"/>
          <a:stretch>
            <a:fillRect/>
          </a:stretch>
        </p:blipFill>
        <p:spPr>
          <a:xfrm>
            <a:off x="2852975" y="2017242"/>
            <a:ext cx="1822584" cy="1818787"/>
          </a:xfrm>
          <a:prstGeom prst="rect">
            <a:avLst/>
          </a:prstGeom>
        </p:spPr>
      </p:pic>
    </p:spTree>
    <p:extLst>
      <p:ext uri="{BB962C8B-B14F-4D97-AF65-F5344CB8AC3E}">
        <p14:creationId xmlns:p14="http://schemas.microsoft.com/office/powerpoint/2010/main" val="2772518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4"/>
          <p:cNvSpPr txBox="1">
            <a:spLocks noGrp="1"/>
          </p:cNvSpPr>
          <p:nvPr>
            <p:ph type="title"/>
          </p:nvPr>
        </p:nvSpPr>
        <p:spPr>
          <a:xfrm>
            <a:off x="457200" y="228600"/>
            <a:ext cx="2661000" cy="13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solidFill>
                  <a:srgbClr val="1A1A1A"/>
                </a:solidFill>
              </a:rPr>
              <a:t/>
            </a:r>
            <a:br>
              <a:rPr lang="en-GB" dirty="0" smtClean="0">
                <a:solidFill>
                  <a:srgbClr val="1A1A1A"/>
                </a:solidFill>
              </a:rPr>
            </a:br>
            <a:r>
              <a:rPr lang="en-GB" dirty="0" err="1" smtClean="0">
                <a:solidFill>
                  <a:srgbClr val="1A1A1A"/>
                </a:solidFill>
              </a:rPr>
              <a:t>Whyalla</a:t>
            </a:r>
            <a:r>
              <a:rPr lang="en-GB" dirty="0" smtClean="0">
                <a:solidFill>
                  <a:srgbClr val="1A1A1A"/>
                </a:solidFill>
              </a:rPr>
              <a:t> Steelworks</a:t>
            </a:r>
            <a:endParaRPr dirty="0">
              <a:solidFill>
                <a:srgbClr val="1A1A1A"/>
              </a:solidFill>
            </a:endParaRPr>
          </a:p>
        </p:txBody>
      </p:sp>
      <p:sp>
        <p:nvSpPr>
          <p:cNvPr id="326" name="Google Shape;326;p34"/>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28</a:t>
            </a:fld>
            <a:endParaRPr dirty="0"/>
          </a:p>
        </p:txBody>
      </p:sp>
      <p:pic>
        <p:nvPicPr>
          <p:cNvPr id="327" name="Google Shape;327;p34"/>
          <p:cNvPicPr preferRelativeResize="0"/>
          <p:nvPr/>
        </p:nvPicPr>
        <p:blipFill rotWithShape="1">
          <a:blip r:embed="rId3">
            <a:alphaModFix/>
          </a:blip>
          <a:srcRect l="41321" t="12041" r="373"/>
          <a:stretch/>
        </p:blipFill>
        <p:spPr>
          <a:xfrm>
            <a:off x="184275" y="1773802"/>
            <a:ext cx="5164801" cy="2096931"/>
          </a:xfrm>
          <a:prstGeom prst="rect">
            <a:avLst/>
          </a:prstGeom>
          <a:noFill/>
          <a:ln>
            <a:noFill/>
          </a:ln>
        </p:spPr>
      </p:pic>
      <p:sp>
        <p:nvSpPr>
          <p:cNvPr id="328" name="Google Shape;328;p34"/>
          <p:cNvSpPr/>
          <p:nvPr/>
        </p:nvSpPr>
        <p:spPr>
          <a:xfrm>
            <a:off x="0" y="16757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34"/>
          <p:cNvSpPr txBox="1"/>
          <p:nvPr/>
        </p:nvSpPr>
        <p:spPr>
          <a:xfrm>
            <a:off x="770445" y="1887327"/>
            <a:ext cx="4461753" cy="2588424"/>
          </a:xfrm>
          <a:prstGeom prst="rect">
            <a:avLst/>
          </a:prstGeom>
          <a:solidFill>
            <a:srgbClr val="B8D2C5"/>
          </a:solidFill>
          <a:ln>
            <a:noFill/>
          </a:ln>
        </p:spPr>
        <p:txBody>
          <a:bodyPr spcFirstLastPara="1" wrap="square" lIns="180000" tIns="216000" rIns="180000" bIns="216000" anchor="t" anchorCtr="0">
            <a:noAutofit/>
          </a:bodyPr>
          <a:lstStyle/>
          <a:p>
            <a:pPr marL="457200" lvl="0" indent="-317500">
              <a:lnSpc>
                <a:spcPct val="120000"/>
              </a:lnSpc>
              <a:spcBef>
                <a:spcPts val="600"/>
              </a:spcBef>
              <a:buClr>
                <a:srgbClr val="1A1A1A"/>
              </a:buClr>
              <a:buSzPts val="1400"/>
              <a:buChar char="»"/>
            </a:pPr>
            <a:r>
              <a:rPr lang="en-GB" dirty="0" smtClean="0">
                <a:solidFill>
                  <a:srgbClr val="1A1A1A"/>
                </a:solidFill>
              </a:rPr>
              <a:t>Imminent closure </a:t>
            </a:r>
            <a:r>
              <a:rPr lang="en-GB" dirty="0">
                <a:solidFill>
                  <a:srgbClr val="1A1A1A"/>
                </a:solidFill>
              </a:rPr>
              <a:t>of Whyalla Liberty OneSteel steelworks </a:t>
            </a:r>
            <a:r>
              <a:rPr lang="en-GB" dirty="0" smtClean="0">
                <a:solidFill>
                  <a:srgbClr val="1A1A1A"/>
                </a:solidFill>
              </a:rPr>
              <a:t>brought the town of Whyalla in dire straights </a:t>
            </a:r>
          </a:p>
          <a:p>
            <a:pPr marL="457200" lvl="0" indent="-317500" algn="l" rtl="0">
              <a:lnSpc>
                <a:spcPct val="120000"/>
              </a:lnSpc>
              <a:spcBef>
                <a:spcPts val="600"/>
              </a:spcBef>
              <a:spcAft>
                <a:spcPts val="0"/>
              </a:spcAft>
              <a:buClr>
                <a:srgbClr val="1A1A1A"/>
              </a:buClr>
              <a:buSzPts val="1400"/>
              <a:buChar char="»"/>
            </a:pPr>
            <a:r>
              <a:rPr lang="en-GB" dirty="0" smtClean="0">
                <a:solidFill>
                  <a:srgbClr val="1A1A1A"/>
                </a:solidFill>
              </a:rPr>
              <a:t>Solution: Building $</a:t>
            </a:r>
            <a:r>
              <a:rPr lang="en-GB" dirty="0">
                <a:solidFill>
                  <a:srgbClr val="1A1A1A"/>
                </a:solidFill>
              </a:rPr>
              <a:t>1 billion solar farm near Whyalla in 2019 – </a:t>
            </a:r>
            <a:r>
              <a:rPr lang="en-GB" dirty="0" smtClean="0">
                <a:solidFill>
                  <a:srgbClr val="1A1A1A"/>
                </a:solidFill>
              </a:rPr>
              <a:t>280-MW </a:t>
            </a:r>
            <a:r>
              <a:rPr lang="en-GB" dirty="0">
                <a:solidFill>
                  <a:srgbClr val="1A1A1A"/>
                </a:solidFill>
              </a:rPr>
              <a:t>Cultana </a:t>
            </a:r>
            <a:r>
              <a:rPr lang="en-GB" dirty="0" smtClean="0">
                <a:solidFill>
                  <a:srgbClr val="1A1A1A"/>
                </a:solidFill>
              </a:rPr>
              <a:t>Solar</a:t>
            </a:r>
          </a:p>
          <a:p>
            <a:pPr marL="457200" lvl="0" indent="-317500">
              <a:lnSpc>
                <a:spcPct val="120000"/>
              </a:lnSpc>
              <a:spcBef>
                <a:spcPts val="600"/>
              </a:spcBef>
              <a:buClr>
                <a:srgbClr val="1A1A1A"/>
              </a:buClr>
              <a:buSzPts val="1400"/>
              <a:buChar char="»"/>
            </a:pPr>
            <a:r>
              <a:rPr lang="en-GB" dirty="0" smtClean="0">
                <a:solidFill>
                  <a:srgbClr val="1A1A1A"/>
                </a:solidFill>
              </a:rPr>
              <a:t>Benefit: Employing </a:t>
            </a:r>
            <a:r>
              <a:rPr lang="en-GB" dirty="0">
                <a:solidFill>
                  <a:srgbClr val="1A1A1A"/>
                </a:solidFill>
              </a:rPr>
              <a:t>350 workers during construction </a:t>
            </a:r>
            <a:r>
              <a:rPr lang="en-GB" dirty="0" smtClean="0">
                <a:solidFill>
                  <a:srgbClr val="1A1A1A"/>
                </a:solidFill>
              </a:rPr>
              <a:t>+ greater </a:t>
            </a:r>
            <a:r>
              <a:rPr lang="en-GB" dirty="0">
                <a:solidFill>
                  <a:srgbClr val="1A1A1A"/>
                </a:solidFill>
              </a:rPr>
              <a:t>energy security </a:t>
            </a:r>
            <a:r>
              <a:rPr lang="en-GB" dirty="0" smtClean="0">
                <a:solidFill>
                  <a:srgbClr val="1A1A1A"/>
                </a:solidFill>
              </a:rPr>
              <a:t>to local steel business.</a:t>
            </a:r>
            <a:endParaRPr dirty="0">
              <a:solidFill>
                <a:srgbClr val="1A1A1A"/>
              </a:solidFill>
            </a:endParaRPr>
          </a:p>
        </p:txBody>
      </p:sp>
      <p:sp>
        <p:nvSpPr>
          <p:cNvPr id="3" name="Rectangle 2"/>
          <p:cNvSpPr/>
          <p:nvPr/>
        </p:nvSpPr>
        <p:spPr>
          <a:xfrm>
            <a:off x="5778286" y="2911642"/>
            <a:ext cx="2966645" cy="1547860"/>
          </a:xfrm>
          <a:prstGeom prst="rect">
            <a:avLst/>
          </a:prstGeom>
        </p:spPr>
        <p:txBody>
          <a:bodyPr wrap="square">
            <a:spAutoFit/>
          </a:bodyPr>
          <a:lstStyle/>
          <a:p>
            <a:pPr algn="r">
              <a:lnSpc>
                <a:spcPct val="125000"/>
              </a:lnSpc>
              <a:spcBef>
                <a:spcPts val="800"/>
              </a:spcBef>
              <a:spcAft>
                <a:spcPts val="800"/>
              </a:spcAft>
              <a:buSzPts val="1400"/>
            </a:pPr>
            <a:r>
              <a:rPr lang="en-AU" dirty="0" smtClean="0">
                <a:solidFill>
                  <a:srgbClr val="1A1A1A"/>
                </a:solidFill>
              </a:rPr>
              <a:t>“Renewables </a:t>
            </a:r>
            <a:r>
              <a:rPr lang="en-AU" dirty="0">
                <a:solidFill>
                  <a:srgbClr val="1A1A1A"/>
                </a:solidFill>
              </a:rPr>
              <a:t>are the "ultimate liberator" to energy-intensive industries like the Whyalla </a:t>
            </a:r>
            <a:r>
              <a:rPr lang="en-AU" dirty="0" smtClean="0">
                <a:solidFill>
                  <a:srgbClr val="1A1A1A"/>
                </a:solidFill>
              </a:rPr>
              <a:t>steelworks.” </a:t>
            </a:r>
          </a:p>
          <a:p>
            <a:pPr algn="r">
              <a:lnSpc>
                <a:spcPct val="125000"/>
              </a:lnSpc>
              <a:spcBef>
                <a:spcPts val="800"/>
              </a:spcBef>
              <a:spcAft>
                <a:spcPts val="800"/>
              </a:spcAft>
              <a:buSzPts val="1400"/>
            </a:pPr>
            <a:r>
              <a:rPr lang="en-AU" sz="900" dirty="0" smtClean="0">
                <a:solidFill>
                  <a:srgbClr val="1A1A1A"/>
                </a:solidFill>
              </a:rPr>
              <a:t>Sanjeev </a:t>
            </a:r>
            <a:r>
              <a:rPr lang="en-AU" sz="900" dirty="0">
                <a:solidFill>
                  <a:srgbClr val="1A1A1A"/>
                </a:solidFill>
              </a:rPr>
              <a:t>Gupta</a:t>
            </a:r>
          </a:p>
        </p:txBody>
      </p:sp>
      <p:pic>
        <p:nvPicPr>
          <p:cNvPr id="7" name="Picture 6" descr="Whyalla: The steel town that saved itself | Australian Story - YouTube - Mozilla Firefox">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l="2960" t="25664" r="39163" b="26712"/>
          <a:stretch/>
        </p:blipFill>
        <p:spPr>
          <a:xfrm>
            <a:off x="5232198" y="311596"/>
            <a:ext cx="3602419" cy="1780169"/>
          </a:xfrm>
          <a:prstGeom prst="rect">
            <a:avLst/>
          </a:prstGeom>
        </p:spPr>
      </p:pic>
      <p:pic>
        <p:nvPicPr>
          <p:cNvPr id="10" name="Picture 9"/>
          <p:cNvPicPr>
            <a:picLocks noChangeAspect="1"/>
          </p:cNvPicPr>
          <p:nvPr/>
        </p:nvPicPr>
        <p:blipFill>
          <a:blip r:embed="rId6"/>
          <a:stretch>
            <a:fillRect/>
          </a:stretch>
        </p:blipFill>
        <p:spPr>
          <a:xfrm>
            <a:off x="5988617" y="3869765"/>
            <a:ext cx="1618094" cy="1079500"/>
          </a:xfrm>
          <a:prstGeom prst="rect">
            <a:avLst/>
          </a:prstGeom>
        </p:spPr>
      </p:pic>
    </p:spTree>
    <p:extLst>
      <p:ext uri="{BB962C8B-B14F-4D97-AF65-F5344CB8AC3E}">
        <p14:creationId xmlns:p14="http://schemas.microsoft.com/office/powerpoint/2010/main" val="260147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30"/>
          <p:cNvSpPr txBox="1">
            <a:spLocks noGrp="1"/>
          </p:cNvSpPr>
          <p:nvPr>
            <p:ph type="title"/>
          </p:nvPr>
        </p:nvSpPr>
        <p:spPr>
          <a:xfrm>
            <a:off x="457199" y="457200"/>
            <a:ext cx="3442447" cy="161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dirty="0" smtClean="0"/>
              <a:t/>
            </a:r>
            <a:br>
              <a:rPr lang="en-GB" sz="2600" dirty="0" smtClean="0"/>
            </a:br>
            <a:r>
              <a:rPr lang="en-GB" dirty="0"/>
              <a:t/>
            </a:r>
            <a:br>
              <a:rPr lang="en-GB" dirty="0"/>
            </a:br>
            <a:r>
              <a:rPr lang="en-GB" dirty="0" smtClean="0"/>
              <a:t>Repower   </a:t>
            </a:r>
            <a:r>
              <a:rPr lang="en-GB" dirty="0" err="1" smtClean="0"/>
              <a:t>Shoalhaven</a:t>
            </a:r>
            <a:endParaRPr sz="2600" dirty="0"/>
          </a:p>
        </p:txBody>
      </p:sp>
      <p:sp>
        <p:nvSpPr>
          <p:cNvPr id="272" name="Google Shape;272;p30"/>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GB"/>
              <a:t>29</a:t>
            </a:fld>
            <a:endParaRPr dirty="0"/>
          </a:p>
        </p:txBody>
      </p:sp>
      <p:sp>
        <p:nvSpPr>
          <p:cNvPr id="273" name="Google Shape;273;p30"/>
          <p:cNvSpPr/>
          <p:nvPr/>
        </p:nvSpPr>
        <p:spPr>
          <a:xfrm>
            <a:off x="-1" y="2266225"/>
            <a:ext cx="24300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Google Shape;415;p41"/>
          <p:cNvPicPr preferRelativeResize="0"/>
          <p:nvPr/>
        </p:nvPicPr>
        <p:blipFill rotWithShape="1">
          <a:blip r:embed="rId3">
            <a:alphaModFix/>
          </a:blip>
          <a:srcRect l="41321" t="87374" r="8972" b="674"/>
          <a:stretch/>
        </p:blipFill>
        <p:spPr>
          <a:xfrm>
            <a:off x="2248859" y="4249824"/>
            <a:ext cx="6400127" cy="754303"/>
          </a:xfrm>
          <a:prstGeom prst="rect">
            <a:avLst/>
          </a:prstGeom>
          <a:noFill/>
          <a:ln>
            <a:noFill/>
          </a:ln>
        </p:spPr>
      </p:pic>
      <p:sp>
        <p:nvSpPr>
          <p:cNvPr id="9" name="Google Shape;416;p41"/>
          <p:cNvSpPr txBox="1"/>
          <p:nvPr/>
        </p:nvSpPr>
        <p:spPr>
          <a:xfrm>
            <a:off x="1759470" y="4081725"/>
            <a:ext cx="6746155" cy="834034"/>
          </a:xfrm>
          <a:prstGeom prst="rect">
            <a:avLst/>
          </a:prstGeom>
          <a:solidFill>
            <a:srgbClr val="B8D2C5"/>
          </a:solidFill>
          <a:ln>
            <a:noFill/>
          </a:ln>
        </p:spPr>
        <p:txBody>
          <a:bodyPr spcFirstLastPara="1" wrap="square" lIns="180000" tIns="216000" rIns="180000" bIns="216000" anchor="t" anchorCtr="0">
            <a:noAutofit/>
          </a:bodyPr>
          <a:lstStyle/>
          <a:p>
            <a:pPr lvl="0">
              <a:lnSpc>
                <a:spcPct val="125000"/>
              </a:lnSpc>
              <a:spcAft>
                <a:spcPts val="800"/>
              </a:spcAft>
            </a:pPr>
            <a:r>
              <a:rPr lang="en-AU" dirty="0" smtClean="0"/>
              <a:t>Chris Cooper founded Repower Shoalhaven, which  </a:t>
            </a:r>
            <a:r>
              <a:rPr lang="en-AU" dirty="0"/>
              <a:t>develops community solar projects </a:t>
            </a:r>
            <a:r>
              <a:rPr lang="en-AU" dirty="0" smtClean="0"/>
              <a:t>for local Shoalhaven businesses </a:t>
            </a:r>
            <a:r>
              <a:rPr lang="en-AU" dirty="0"/>
              <a:t>and individuals to participate in. </a:t>
            </a:r>
            <a:endParaRPr dirty="0">
              <a:solidFill>
                <a:srgbClr val="1A1A1A"/>
              </a:solidFill>
            </a:endParaRPr>
          </a:p>
        </p:txBody>
      </p:sp>
      <p:pic>
        <p:nvPicPr>
          <p:cNvPr id="10" name="Google Shape;421;p41"/>
          <p:cNvPicPr preferRelativeResize="0"/>
          <p:nvPr/>
        </p:nvPicPr>
        <p:blipFill>
          <a:blip r:embed="rId4">
            <a:alphaModFix/>
          </a:blip>
          <a:stretch>
            <a:fillRect/>
          </a:stretch>
        </p:blipFill>
        <p:spPr>
          <a:xfrm>
            <a:off x="3415500" y="1981325"/>
            <a:ext cx="3725722" cy="2100400"/>
          </a:xfrm>
          <a:prstGeom prst="rect">
            <a:avLst/>
          </a:prstGeom>
          <a:noFill/>
          <a:ln>
            <a:noFill/>
          </a:ln>
        </p:spPr>
      </p:pic>
      <p:pic>
        <p:nvPicPr>
          <p:cNvPr id="11" name="Google Shape;422;p41"/>
          <p:cNvPicPr preferRelativeResize="0"/>
          <p:nvPr/>
        </p:nvPicPr>
        <p:blipFill>
          <a:blip r:embed="rId5">
            <a:alphaModFix/>
          </a:blip>
          <a:stretch>
            <a:fillRect/>
          </a:stretch>
        </p:blipFill>
        <p:spPr>
          <a:xfrm>
            <a:off x="5863730" y="803327"/>
            <a:ext cx="3051669" cy="2100400"/>
          </a:xfrm>
          <a:prstGeom prst="rect">
            <a:avLst/>
          </a:prstGeom>
          <a:noFill/>
          <a:ln>
            <a:no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386" y="1046420"/>
            <a:ext cx="2325257" cy="691812"/>
          </a:xfrm>
          <a:prstGeom prst="rect">
            <a:avLst/>
          </a:prstGeom>
        </p:spPr>
      </p:pic>
      <p:pic>
        <p:nvPicPr>
          <p:cNvPr id="13" name="Google Shape;415;p41"/>
          <p:cNvPicPr preferRelativeResize="0"/>
          <p:nvPr/>
        </p:nvPicPr>
        <p:blipFill rotWithShape="1">
          <a:blip r:embed="rId3">
            <a:alphaModFix/>
          </a:blip>
          <a:srcRect l="41321" t="87374" r="8972" b="674"/>
          <a:stretch/>
        </p:blipFill>
        <p:spPr>
          <a:xfrm>
            <a:off x="3419872" y="2211710"/>
            <a:ext cx="2591141" cy="1347537"/>
          </a:xfrm>
          <a:prstGeom prst="rect">
            <a:avLst/>
          </a:prstGeom>
          <a:noFill/>
          <a:ln>
            <a:noFill/>
          </a:ln>
        </p:spPr>
      </p:pic>
    </p:spTree>
    <p:extLst>
      <p:ext uri="{BB962C8B-B14F-4D97-AF65-F5344CB8AC3E}">
        <p14:creationId xmlns:p14="http://schemas.microsoft.com/office/powerpoint/2010/main" val="2722342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457200" y="228600"/>
            <a:ext cx="5197800" cy="6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solidFill>
                  <a:srgbClr val="1A1A1A"/>
                </a:solidFill>
              </a:rPr>
              <a:t>Our role</a:t>
            </a:r>
            <a:endParaRPr dirty="0">
              <a:solidFill>
                <a:srgbClr val="1A1A1A"/>
              </a:solidFill>
            </a:endParaRPr>
          </a:p>
        </p:txBody>
      </p:sp>
      <p:sp>
        <p:nvSpPr>
          <p:cNvPr id="126" name="Google Shape;126;p17"/>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3</a:t>
            </a:fld>
            <a:endParaRPr dirty="0"/>
          </a:p>
        </p:txBody>
      </p:sp>
      <p:sp>
        <p:nvSpPr>
          <p:cNvPr id="127" name="Google Shape;127;p17"/>
          <p:cNvSpPr/>
          <p:nvPr/>
        </p:nvSpPr>
        <p:spPr>
          <a:xfrm>
            <a:off x="0" y="856800"/>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 name="Content Placeholder 7"/>
          <p:cNvPicPr>
            <a:picLocks noChangeAspect="1"/>
          </p:cNvPicPr>
          <p:nvPr/>
        </p:nvPicPr>
        <p:blipFill>
          <a:blip r:embed="rId3"/>
          <a:srcRect l="20184" r="20184"/>
          <a:stretch>
            <a:fillRect/>
          </a:stretch>
        </p:blipFill>
        <p:spPr>
          <a:xfrm>
            <a:off x="1277483" y="1451204"/>
            <a:ext cx="3636254" cy="2667182"/>
          </a:xfrm>
          <a:prstGeom prst="rect">
            <a:avLst/>
          </a:prstGeom>
        </p:spPr>
      </p:pic>
      <p:sp>
        <p:nvSpPr>
          <p:cNvPr id="7" name="Text Placeholder 3"/>
          <p:cNvSpPr txBox="1">
            <a:spLocks/>
          </p:cNvSpPr>
          <p:nvPr/>
        </p:nvSpPr>
        <p:spPr>
          <a:xfrm rot="21130242">
            <a:off x="1291334" y="1461750"/>
            <a:ext cx="4040188" cy="47982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smtClean="0">
                <a:solidFill>
                  <a:schemeClr val="bg1"/>
                </a:solidFill>
              </a:rPr>
              <a:t>Faster</a:t>
            </a:r>
            <a:endParaRPr lang="en-US" sz="4000" dirty="0">
              <a:solidFill>
                <a:schemeClr val="bg1"/>
              </a:solidFill>
            </a:endParaRPr>
          </a:p>
        </p:txBody>
      </p:sp>
      <p:pic>
        <p:nvPicPr>
          <p:cNvPr id="8" name="Content Placeholder 8"/>
          <p:cNvPicPr>
            <a:picLocks noChangeAspect="1"/>
          </p:cNvPicPr>
          <p:nvPr/>
        </p:nvPicPr>
        <p:blipFill rotWithShape="1">
          <a:blip r:embed="rId4"/>
          <a:srcRect l="14214" r="18292"/>
          <a:stretch/>
        </p:blipFill>
        <p:spPr>
          <a:xfrm>
            <a:off x="4913734" y="1451679"/>
            <a:ext cx="3491133" cy="2666048"/>
          </a:xfrm>
          <a:prstGeom prst="rect">
            <a:avLst/>
          </a:prstGeom>
        </p:spPr>
      </p:pic>
      <p:sp>
        <p:nvSpPr>
          <p:cNvPr id="9" name="Text Placeholder 5"/>
          <p:cNvSpPr txBox="1">
            <a:spLocks/>
          </p:cNvSpPr>
          <p:nvPr/>
        </p:nvSpPr>
        <p:spPr>
          <a:xfrm rot="383325">
            <a:off x="7091011" y="1675720"/>
            <a:ext cx="4041775" cy="47982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smtClean="0"/>
              <a:t>Fairer</a:t>
            </a:r>
            <a:endParaRPr lang="en-US" sz="4000" dirty="0"/>
          </a:p>
        </p:txBody>
      </p:sp>
      <p:sp>
        <p:nvSpPr>
          <p:cNvPr id="2" name="Rectangle 1"/>
          <p:cNvSpPr/>
          <p:nvPr/>
        </p:nvSpPr>
        <p:spPr>
          <a:xfrm>
            <a:off x="4288069" y="1561688"/>
            <a:ext cx="1682972" cy="707886"/>
          </a:xfrm>
          <a:prstGeom prst="rect">
            <a:avLst/>
          </a:prstGeom>
        </p:spPr>
        <p:txBody>
          <a:bodyPr wrap="square">
            <a:spAutoFit/>
          </a:bodyPr>
          <a:lstStyle/>
          <a:p>
            <a:r>
              <a:rPr lang="en-US" sz="4000" dirty="0" smtClean="0"/>
              <a:t>and</a:t>
            </a:r>
            <a:endParaRPr lang="en-US" sz="4000" dirty="0"/>
          </a:p>
        </p:txBody>
      </p:sp>
    </p:spTree>
    <p:extLst>
      <p:ext uri="{BB962C8B-B14F-4D97-AF65-F5344CB8AC3E}">
        <p14:creationId xmlns:p14="http://schemas.microsoft.com/office/powerpoint/2010/main" val="2372415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30"/>
          <p:cNvSpPr txBox="1">
            <a:spLocks noGrp="1"/>
          </p:cNvSpPr>
          <p:nvPr>
            <p:ph type="title"/>
          </p:nvPr>
        </p:nvSpPr>
        <p:spPr>
          <a:xfrm>
            <a:off x="457199" y="142649"/>
            <a:ext cx="3442447" cy="161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dirty="0" smtClean="0"/>
              <a:t/>
            </a:r>
            <a:br>
              <a:rPr lang="en-GB" sz="2600" dirty="0" smtClean="0"/>
            </a:br>
            <a:r>
              <a:rPr lang="en-GB" dirty="0"/>
              <a:t/>
            </a:r>
            <a:br>
              <a:rPr lang="en-GB" dirty="0"/>
            </a:br>
            <a:r>
              <a:rPr lang="en-GB" dirty="0" smtClean="0"/>
              <a:t>Totally </a:t>
            </a:r>
            <a:br>
              <a:rPr lang="en-GB" dirty="0" smtClean="0"/>
            </a:br>
            <a:r>
              <a:rPr lang="en-GB" dirty="0" smtClean="0"/>
              <a:t>Renewable </a:t>
            </a:r>
            <a:r>
              <a:rPr lang="en-GB" dirty="0" err="1" smtClean="0"/>
              <a:t>Yackandandah</a:t>
            </a:r>
            <a:r>
              <a:rPr lang="en-AU" sz="2600" dirty="0" smtClean="0"/>
              <a:t> </a:t>
            </a:r>
            <a:endParaRPr sz="2600" dirty="0"/>
          </a:p>
        </p:txBody>
      </p:sp>
      <p:sp>
        <p:nvSpPr>
          <p:cNvPr id="272" name="Google Shape;272;p30"/>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GB"/>
              <a:t>30</a:t>
            </a:fld>
            <a:endParaRPr dirty="0"/>
          </a:p>
        </p:txBody>
      </p:sp>
      <p:sp>
        <p:nvSpPr>
          <p:cNvPr id="273" name="Google Shape;273;p30"/>
          <p:cNvSpPr/>
          <p:nvPr/>
        </p:nvSpPr>
        <p:spPr>
          <a:xfrm>
            <a:off x="-1" y="2266225"/>
            <a:ext cx="24300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Google Shape;415;p41"/>
          <p:cNvPicPr preferRelativeResize="0"/>
          <p:nvPr/>
        </p:nvPicPr>
        <p:blipFill rotWithShape="1">
          <a:blip r:embed="rId3">
            <a:alphaModFix/>
          </a:blip>
          <a:srcRect l="41321" t="87374" r="8972" b="674"/>
          <a:stretch/>
        </p:blipFill>
        <p:spPr>
          <a:xfrm>
            <a:off x="1363299" y="4249824"/>
            <a:ext cx="7285688" cy="754303"/>
          </a:xfrm>
          <a:prstGeom prst="rect">
            <a:avLst/>
          </a:prstGeom>
          <a:noFill/>
          <a:ln>
            <a:noFill/>
          </a:ln>
        </p:spPr>
      </p:pic>
      <p:sp>
        <p:nvSpPr>
          <p:cNvPr id="9" name="Google Shape;416;p41"/>
          <p:cNvSpPr txBox="1"/>
          <p:nvPr/>
        </p:nvSpPr>
        <p:spPr>
          <a:xfrm>
            <a:off x="1235125" y="3739668"/>
            <a:ext cx="7270500" cy="1176091"/>
          </a:xfrm>
          <a:prstGeom prst="rect">
            <a:avLst/>
          </a:prstGeom>
          <a:solidFill>
            <a:srgbClr val="B8D2C5"/>
          </a:solidFill>
          <a:ln>
            <a:noFill/>
          </a:ln>
        </p:spPr>
        <p:txBody>
          <a:bodyPr spcFirstLastPara="1" wrap="square" lIns="180000" tIns="216000" rIns="180000" bIns="216000" anchor="t" anchorCtr="0">
            <a:noAutofit/>
          </a:bodyPr>
          <a:lstStyle/>
          <a:p>
            <a:pPr lvl="0">
              <a:lnSpc>
                <a:spcPct val="125000"/>
              </a:lnSpc>
              <a:spcAft>
                <a:spcPts val="800"/>
              </a:spcAft>
            </a:pPr>
            <a:r>
              <a:rPr lang="en-AU" sz="1300" dirty="0" smtClean="0"/>
              <a:t>Matt-Charles Jones founded Totally Renewable Yackandandah which has developed two community micro-grids in partnership with Mondo Power and is looking to allow peer-to-peer energy trading as part of taking their community to 100% renewables by 2022.</a:t>
            </a:r>
            <a:endParaRPr sz="1300" dirty="0">
              <a:solidFill>
                <a:srgbClr val="1A1A1A"/>
              </a:solidFill>
            </a:endParaRPr>
          </a:p>
        </p:txBody>
      </p:sp>
      <p:pic>
        <p:nvPicPr>
          <p:cNvPr id="7" name="Picture 6"/>
          <p:cNvPicPr>
            <a:picLocks noChangeAspect="1"/>
          </p:cNvPicPr>
          <p:nvPr/>
        </p:nvPicPr>
        <p:blipFill rotWithShape="1">
          <a:blip r:embed="rId4"/>
          <a:srcRect l="44189"/>
          <a:stretch/>
        </p:blipFill>
        <p:spPr>
          <a:xfrm>
            <a:off x="7286329" y="175505"/>
            <a:ext cx="1666766" cy="1681512"/>
          </a:xfrm>
          <a:prstGeom prst="rect">
            <a:avLst/>
          </a:prstGeom>
        </p:spPr>
      </p:pic>
      <p:pic>
        <p:nvPicPr>
          <p:cNvPr id="2" name="Picture 1"/>
          <p:cNvPicPr>
            <a:picLocks noChangeAspect="1"/>
          </p:cNvPicPr>
          <p:nvPr/>
        </p:nvPicPr>
        <p:blipFill>
          <a:blip r:embed="rId5"/>
          <a:stretch>
            <a:fillRect/>
          </a:stretch>
        </p:blipFill>
        <p:spPr>
          <a:xfrm>
            <a:off x="3053654" y="186400"/>
            <a:ext cx="4228108" cy="2545536"/>
          </a:xfrm>
          <a:prstGeom prst="rect">
            <a:avLst/>
          </a:prstGeom>
        </p:spPr>
      </p:pic>
      <p:pic>
        <p:nvPicPr>
          <p:cNvPr id="10" name="Picture 9"/>
          <p:cNvPicPr>
            <a:picLocks noChangeAspect="1"/>
          </p:cNvPicPr>
          <p:nvPr/>
        </p:nvPicPr>
        <p:blipFill>
          <a:blip r:embed="rId6"/>
          <a:stretch>
            <a:fillRect/>
          </a:stretch>
        </p:blipFill>
        <p:spPr>
          <a:xfrm>
            <a:off x="6185800" y="1852358"/>
            <a:ext cx="2698901" cy="1800167"/>
          </a:xfrm>
          <a:prstGeom prst="rect">
            <a:avLst/>
          </a:prstGeom>
        </p:spPr>
      </p:pic>
    </p:spTree>
    <p:extLst>
      <p:ext uri="{BB962C8B-B14F-4D97-AF65-F5344CB8AC3E}">
        <p14:creationId xmlns:p14="http://schemas.microsoft.com/office/powerpoint/2010/main" val="2665109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30"/>
          <p:cNvSpPr txBox="1">
            <a:spLocks noGrp="1"/>
          </p:cNvSpPr>
          <p:nvPr>
            <p:ph type="title"/>
          </p:nvPr>
        </p:nvSpPr>
        <p:spPr>
          <a:xfrm>
            <a:off x="457199" y="457200"/>
            <a:ext cx="3442447" cy="1615200"/>
          </a:xfrm>
          <a:prstGeom prst="rect">
            <a:avLst/>
          </a:prstGeom>
        </p:spPr>
        <p:txBody>
          <a:bodyPr spcFirstLastPara="1" wrap="square" lIns="91425" tIns="91425" rIns="91425" bIns="91425" anchor="t" anchorCtr="0">
            <a:noAutofit/>
          </a:bodyPr>
          <a:lstStyle/>
          <a:p>
            <a:r>
              <a:rPr lang="en-GB" dirty="0"/>
              <a:t/>
            </a:r>
            <a:br>
              <a:rPr lang="en-GB" dirty="0"/>
            </a:br>
            <a:r>
              <a:rPr lang="en-GB" dirty="0" smtClean="0"/>
              <a:t>Stucco </a:t>
            </a:r>
            <a:br>
              <a:rPr lang="en-GB" dirty="0" smtClean="0"/>
            </a:br>
            <a:r>
              <a:rPr lang="en-GB" dirty="0" smtClean="0"/>
              <a:t>Housing </a:t>
            </a:r>
            <a:br>
              <a:rPr lang="en-GB" dirty="0" smtClean="0"/>
            </a:br>
            <a:r>
              <a:rPr lang="en-GB" dirty="0" smtClean="0"/>
              <a:t>Cooperative</a:t>
            </a:r>
            <a:r>
              <a:rPr lang="en-AU" sz="2800" dirty="0">
                <a:solidFill>
                  <a:srgbClr val="000000"/>
                </a:solidFill>
              </a:rPr>
              <a:t/>
            </a:r>
            <a:br>
              <a:rPr lang="en-AU" sz="2800" dirty="0">
                <a:solidFill>
                  <a:srgbClr val="000000"/>
                </a:solidFill>
              </a:rPr>
            </a:br>
            <a:r>
              <a:rPr lang="en-AU" sz="2600" dirty="0" smtClean="0"/>
              <a:t> </a:t>
            </a:r>
            <a:endParaRPr sz="2600" dirty="0"/>
          </a:p>
        </p:txBody>
      </p:sp>
      <p:sp>
        <p:nvSpPr>
          <p:cNvPr id="272" name="Google Shape;272;p30"/>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GB"/>
              <a:t>31</a:t>
            </a:fld>
            <a:endParaRPr dirty="0"/>
          </a:p>
        </p:txBody>
      </p:sp>
      <p:sp>
        <p:nvSpPr>
          <p:cNvPr id="273" name="Google Shape;273;p30"/>
          <p:cNvSpPr/>
          <p:nvPr/>
        </p:nvSpPr>
        <p:spPr>
          <a:xfrm>
            <a:off x="-1" y="2266225"/>
            <a:ext cx="24300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Google Shape;415;p41"/>
          <p:cNvPicPr preferRelativeResize="0"/>
          <p:nvPr/>
        </p:nvPicPr>
        <p:blipFill rotWithShape="1">
          <a:blip r:embed="rId3">
            <a:alphaModFix/>
          </a:blip>
          <a:srcRect l="41321" t="87374" r="8972" b="674"/>
          <a:stretch/>
        </p:blipFill>
        <p:spPr>
          <a:xfrm>
            <a:off x="4141575" y="4249824"/>
            <a:ext cx="4507411" cy="754303"/>
          </a:xfrm>
          <a:prstGeom prst="rect">
            <a:avLst/>
          </a:prstGeom>
          <a:noFill/>
          <a:ln>
            <a:noFill/>
          </a:ln>
        </p:spPr>
      </p:pic>
      <p:sp>
        <p:nvSpPr>
          <p:cNvPr id="9" name="Google Shape;416;p41"/>
          <p:cNvSpPr txBox="1"/>
          <p:nvPr/>
        </p:nvSpPr>
        <p:spPr>
          <a:xfrm>
            <a:off x="1702531" y="3867800"/>
            <a:ext cx="6757733" cy="1078192"/>
          </a:xfrm>
          <a:prstGeom prst="rect">
            <a:avLst/>
          </a:prstGeom>
          <a:solidFill>
            <a:srgbClr val="B8D2C5"/>
          </a:solidFill>
          <a:ln>
            <a:noFill/>
          </a:ln>
        </p:spPr>
        <p:txBody>
          <a:bodyPr spcFirstLastPara="1" wrap="square" lIns="180000" tIns="216000" rIns="180000" bIns="216000" anchor="t" anchorCtr="0">
            <a:noAutofit/>
          </a:bodyPr>
          <a:lstStyle/>
          <a:p>
            <a:pPr lvl="0">
              <a:lnSpc>
                <a:spcPct val="125000"/>
              </a:lnSpc>
              <a:spcAft>
                <a:spcPts val="800"/>
              </a:spcAft>
            </a:pPr>
            <a:r>
              <a:rPr lang="en-AU" dirty="0" smtClean="0"/>
              <a:t>Bjorn Sturmberg and Sarah King created a embedded solar and battery microgrid for their Sydney 8-unit housing cooperative. They get ~80% of their electricity from the microgrid and save $35/month.</a:t>
            </a:r>
            <a:endParaRPr dirty="0">
              <a:solidFill>
                <a:srgbClr val="1A1A1A"/>
              </a:solidFill>
            </a:endParaRPr>
          </a:p>
        </p:txBody>
      </p:sp>
      <p:pic>
        <p:nvPicPr>
          <p:cNvPr id="2" name="Picture 1"/>
          <p:cNvPicPr>
            <a:picLocks noChangeAspect="1"/>
          </p:cNvPicPr>
          <p:nvPr/>
        </p:nvPicPr>
        <p:blipFill>
          <a:blip r:embed="rId4"/>
          <a:stretch>
            <a:fillRect/>
          </a:stretch>
        </p:blipFill>
        <p:spPr>
          <a:xfrm>
            <a:off x="5591763" y="128149"/>
            <a:ext cx="3170626" cy="2111637"/>
          </a:xfrm>
          <a:prstGeom prst="rect">
            <a:avLst/>
          </a:prstGeom>
        </p:spPr>
      </p:pic>
      <p:pic>
        <p:nvPicPr>
          <p:cNvPr id="14" name="Picture 13"/>
          <p:cNvPicPr>
            <a:picLocks noChangeAspect="1"/>
          </p:cNvPicPr>
          <p:nvPr/>
        </p:nvPicPr>
        <p:blipFill>
          <a:blip r:embed="rId5"/>
          <a:stretch>
            <a:fillRect/>
          </a:stretch>
        </p:blipFill>
        <p:spPr>
          <a:xfrm>
            <a:off x="2468926" y="1194868"/>
            <a:ext cx="5314655" cy="2816767"/>
          </a:xfrm>
          <a:prstGeom prst="rect">
            <a:avLst/>
          </a:prstGeom>
        </p:spPr>
      </p:pic>
    </p:spTree>
    <p:extLst>
      <p:ext uri="{BB962C8B-B14F-4D97-AF65-F5344CB8AC3E}">
        <p14:creationId xmlns:p14="http://schemas.microsoft.com/office/powerpoint/2010/main" val="12952015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42"/>
          <p:cNvPicPr preferRelativeResize="0"/>
          <p:nvPr/>
        </p:nvPicPr>
        <p:blipFill rotWithShape="1">
          <a:blip r:embed="rId3">
            <a:alphaModFix/>
          </a:blip>
          <a:srcRect l="41321" t="56630" r="8972" b="674"/>
          <a:stretch/>
        </p:blipFill>
        <p:spPr>
          <a:xfrm>
            <a:off x="2557810" y="2569487"/>
            <a:ext cx="4882896" cy="2286395"/>
          </a:xfrm>
          <a:prstGeom prst="rect">
            <a:avLst/>
          </a:prstGeom>
          <a:noFill/>
          <a:ln>
            <a:noFill/>
          </a:ln>
        </p:spPr>
      </p:pic>
      <p:pic>
        <p:nvPicPr>
          <p:cNvPr id="10" name="Picture 4" descr="Image result for hepburn wind"/>
          <p:cNvPicPr>
            <a:picLocks noChangeAspect="1" noChangeArrowheads="1"/>
          </p:cNvPicPr>
          <p:nvPr/>
        </p:nvPicPr>
        <p:blipFill rotWithShape="1">
          <a:blip r:embed="rId4">
            <a:extLst>
              <a:ext uri="{28A0092B-C50C-407E-A947-70E740481C1C}">
                <a14:useLocalDpi xmlns:a14="http://schemas.microsoft.com/office/drawing/2010/main" val="0"/>
              </a:ext>
            </a:extLst>
          </a:blip>
          <a:srcRect t="20541" r="3017" b="17303"/>
          <a:stretch/>
        </p:blipFill>
        <p:spPr bwMode="auto">
          <a:xfrm>
            <a:off x="6081059" y="120233"/>
            <a:ext cx="3062941" cy="2944606"/>
          </a:xfrm>
          <a:prstGeom prst="rect">
            <a:avLst/>
          </a:prstGeom>
          <a:noFill/>
          <a:extLst>
            <a:ext uri="{909E8E84-426E-40dd-AFC4-6F175D3DCCD1}">
              <a14:hiddenFill xmlns="" xmlns:a14="http://schemas.microsoft.com/office/drawing/2010/main">
                <a:solidFill>
                  <a:srgbClr val="FFFFFF"/>
                </a:solidFill>
              </a14:hiddenFill>
            </a:ext>
          </a:extLst>
        </p:spPr>
      </p:pic>
      <p:sp>
        <p:nvSpPr>
          <p:cNvPr id="429" name="Google Shape;429;p42"/>
          <p:cNvSpPr txBox="1"/>
          <p:nvPr/>
        </p:nvSpPr>
        <p:spPr>
          <a:xfrm>
            <a:off x="2749176" y="2823881"/>
            <a:ext cx="5278331" cy="2192059"/>
          </a:xfrm>
          <a:prstGeom prst="rect">
            <a:avLst/>
          </a:prstGeom>
          <a:solidFill>
            <a:srgbClr val="B8D2C5"/>
          </a:solidFill>
          <a:ln>
            <a:noFill/>
          </a:ln>
        </p:spPr>
        <p:txBody>
          <a:bodyPr spcFirstLastPara="1" wrap="square" lIns="180000" tIns="216000" rIns="180000" bIns="216000" anchor="t" anchorCtr="0">
            <a:noAutofit/>
          </a:bodyPr>
          <a:lstStyle/>
          <a:p>
            <a:pPr marL="0" lvl="0" indent="0" algn="l" rtl="0">
              <a:lnSpc>
                <a:spcPct val="125000"/>
              </a:lnSpc>
              <a:spcBef>
                <a:spcPts val="0"/>
              </a:spcBef>
              <a:spcAft>
                <a:spcPts val="0"/>
              </a:spcAft>
              <a:buNone/>
            </a:pPr>
            <a:r>
              <a:rPr lang="en-GB" dirty="0">
                <a:solidFill>
                  <a:srgbClr val="1A1A1A"/>
                </a:solidFill>
              </a:rPr>
              <a:t>The energy cooperative hosts two turbines called Gale &amp; Gusto, which produce 4.1 MW – enough clean energy for over 2000 homes.</a:t>
            </a:r>
            <a:endParaRPr dirty="0">
              <a:solidFill>
                <a:srgbClr val="1A1A1A"/>
              </a:solidFill>
            </a:endParaRPr>
          </a:p>
          <a:p>
            <a:pPr marL="457200" lvl="0" indent="-317500" algn="l" rtl="0">
              <a:lnSpc>
                <a:spcPct val="125000"/>
              </a:lnSpc>
              <a:spcBef>
                <a:spcPts val="800"/>
              </a:spcBef>
              <a:spcAft>
                <a:spcPts val="0"/>
              </a:spcAft>
              <a:buClr>
                <a:srgbClr val="1A1A1A"/>
              </a:buClr>
              <a:buSzPts val="1400"/>
              <a:buChar char="»"/>
            </a:pPr>
            <a:r>
              <a:rPr lang="en-GB" dirty="0" smtClean="0">
                <a:solidFill>
                  <a:srgbClr val="1A1A1A"/>
                </a:solidFill>
              </a:rPr>
              <a:t>2000 </a:t>
            </a:r>
            <a:r>
              <a:rPr lang="en-GB" dirty="0">
                <a:solidFill>
                  <a:srgbClr val="1A1A1A"/>
                </a:solidFill>
              </a:rPr>
              <a:t>Members, 51% local people</a:t>
            </a:r>
            <a:endParaRPr dirty="0">
              <a:solidFill>
                <a:srgbClr val="1A1A1A"/>
              </a:solidFill>
            </a:endParaRPr>
          </a:p>
          <a:p>
            <a:pPr marL="457200" lvl="0" indent="-317500" algn="l" rtl="0">
              <a:lnSpc>
                <a:spcPct val="125000"/>
              </a:lnSpc>
              <a:spcBef>
                <a:spcPts val="800"/>
              </a:spcBef>
              <a:spcAft>
                <a:spcPts val="800"/>
              </a:spcAft>
              <a:buClr>
                <a:srgbClr val="1A1A1A"/>
              </a:buClr>
              <a:buSzPts val="1400"/>
              <a:buChar char="»"/>
            </a:pPr>
            <a:r>
              <a:rPr lang="en-GB" dirty="0">
                <a:solidFill>
                  <a:srgbClr val="1A1A1A"/>
                </a:solidFill>
              </a:rPr>
              <a:t>$15k per turbine per year re-invested into a Community Sustainability Fund</a:t>
            </a:r>
            <a:endParaRPr dirty="0">
              <a:solidFill>
                <a:srgbClr val="1A1A1A"/>
              </a:solidFill>
            </a:endParaRPr>
          </a:p>
        </p:txBody>
      </p:sp>
      <p:sp>
        <p:nvSpPr>
          <p:cNvPr id="430" name="Google Shape;430;p42"/>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32</a:t>
            </a:fld>
            <a:endParaRPr dirty="0"/>
          </a:p>
        </p:txBody>
      </p:sp>
      <p:sp>
        <p:nvSpPr>
          <p:cNvPr id="431" name="Google Shape;431;p42"/>
          <p:cNvSpPr txBox="1"/>
          <p:nvPr/>
        </p:nvSpPr>
        <p:spPr>
          <a:xfrm>
            <a:off x="234250" y="2255575"/>
            <a:ext cx="2209500" cy="10953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0"/>
              </a:spcBef>
              <a:spcAft>
                <a:spcPts val="800"/>
              </a:spcAft>
              <a:buNone/>
            </a:pPr>
            <a:r>
              <a:rPr lang="en-GB" sz="1300" dirty="0">
                <a:solidFill>
                  <a:srgbClr val="1A1A1A"/>
                </a:solidFill>
              </a:rPr>
              <a:t>Hepburn Wind is the owner and operator of Australia’s first community-owned wind farm in Daylesford, Victoria</a:t>
            </a:r>
            <a:endParaRPr sz="1300" dirty="0">
              <a:solidFill>
                <a:srgbClr val="1A1A1A"/>
              </a:solidFill>
            </a:endParaRPr>
          </a:p>
        </p:txBody>
      </p:sp>
      <p:sp>
        <p:nvSpPr>
          <p:cNvPr id="432" name="Google Shape;432;p42"/>
          <p:cNvSpPr txBox="1">
            <a:spLocks noGrp="1"/>
          </p:cNvSpPr>
          <p:nvPr>
            <p:ph type="title"/>
          </p:nvPr>
        </p:nvSpPr>
        <p:spPr>
          <a:xfrm>
            <a:off x="468284" y="589625"/>
            <a:ext cx="2661000" cy="139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1A1A1A"/>
              </a:solidFill>
            </a:endParaRPr>
          </a:p>
          <a:p>
            <a:pPr marL="0" lvl="0" indent="0" algn="l" rtl="0">
              <a:spcBef>
                <a:spcPts val="0"/>
              </a:spcBef>
              <a:spcAft>
                <a:spcPts val="0"/>
              </a:spcAft>
              <a:buNone/>
            </a:pPr>
            <a:r>
              <a:rPr lang="en-AU" dirty="0" smtClean="0">
                <a:solidFill>
                  <a:srgbClr val="1A1A1A"/>
                </a:solidFill>
              </a:rPr>
              <a:t>Hepburn </a:t>
            </a:r>
            <a:br>
              <a:rPr lang="en-AU" dirty="0" smtClean="0">
                <a:solidFill>
                  <a:srgbClr val="1A1A1A"/>
                </a:solidFill>
              </a:rPr>
            </a:br>
            <a:r>
              <a:rPr lang="en-AU" dirty="0" smtClean="0">
                <a:solidFill>
                  <a:srgbClr val="1A1A1A"/>
                </a:solidFill>
              </a:rPr>
              <a:t>Wind</a:t>
            </a:r>
            <a:endParaRPr dirty="0">
              <a:solidFill>
                <a:srgbClr val="1A1A1A"/>
              </a:solidFill>
            </a:endParaRPr>
          </a:p>
        </p:txBody>
      </p:sp>
      <p:sp>
        <p:nvSpPr>
          <p:cNvPr id="433" name="Google Shape;433;p42"/>
          <p:cNvSpPr/>
          <p:nvPr/>
        </p:nvSpPr>
        <p:spPr>
          <a:xfrm>
            <a:off x="0" y="1981325"/>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38" name="Google Shape;438;p42"/>
          <p:cNvPicPr preferRelativeResize="0"/>
          <p:nvPr/>
        </p:nvPicPr>
        <p:blipFill>
          <a:blip r:embed="rId5">
            <a:alphaModFix/>
          </a:blip>
          <a:stretch>
            <a:fillRect/>
          </a:stretch>
        </p:blipFill>
        <p:spPr>
          <a:xfrm>
            <a:off x="3846910" y="933991"/>
            <a:ext cx="1963799" cy="888975"/>
          </a:xfrm>
          <a:prstGeom prst="rect">
            <a:avLst/>
          </a:prstGeom>
          <a:noFill/>
          <a:ln>
            <a:noFill/>
          </a:ln>
        </p:spPr>
      </p:pic>
    </p:spTree>
    <p:extLst>
      <p:ext uri="{BB962C8B-B14F-4D97-AF65-F5344CB8AC3E}">
        <p14:creationId xmlns:p14="http://schemas.microsoft.com/office/powerpoint/2010/main" val="6121954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0"/>
          <p:cNvPicPr preferRelativeResize="0"/>
          <p:nvPr/>
        </p:nvPicPr>
        <p:blipFill rotWithShape="1">
          <a:blip r:embed="rId3">
            <a:alphaModFix/>
          </a:blip>
          <a:srcRect/>
          <a:stretch/>
        </p:blipFill>
        <p:spPr>
          <a:xfrm>
            <a:off x="3731050" y="381000"/>
            <a:ext cx="5169926" cy="3906149"/>
          </a:xfrm>
          <a:prstGeom prst="rect">
            <a:avLst/>
          </a:prstGeom>
          <a:noFill/>
          <a:ln>
            <a:noFill/>
          </a:ln>
        </p:spPr>
      </p:pic>
      <p:sp>
        <p:nvSpPr>
          <p:cNvPr id="271" name="Google Shape;271;p30"/>
          <p:cNvSpPr txBox="1">
            <a:spLocks noGrp="1"/>
          </p:cNvSpPr>
          <p:nvPr>
            <p:ph type="title"/>
          </p:nvPr>
        </p:nvSpPr>
        <p:spPr>
          <a:xfrm>
            <a:off x="457199" y="457200"/>
            <a:ext cx="3442447" cy="161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2600" dirty="0" smtClean="0"/>
              <a:t/>
            </a:r>
            <a:br>
              <a:rPr lang="en-AU" sz="2600" dirty="0" smtClean="0"/>
            </a:br>
            <a:r>
              <a:rPr lang="en-AU" dirty="0"/>
              <a:t/>
            </a:r>
            <a:br>
              <a:rPr lang="en-AU" dirty="0"/>
            </a:br>
            <a:r>
              <a:rPr lang="en-AU" dirty="0" smtClean="0"/>
              <a:t/>
            </a:r>
            <a:br>
              <a:rPr lang="en-AU" dirty="0" smtClean="0"/>
            </a:br>
            <a:r>
              <a:rPr lang="mr-IN" sz="2600" dirty="0" smtClean="0"/>
              <a:t>…</a:t>
            </a:r>
            <a:r>
              <a:rPr lang="en-AU" sz="2600" dirty="0" smtClean="0"/>
              <a:t> across the country</a:t>
            </a:r>
            <a:endParaRPr sz="2600" dirty="0"/>
          </a:p>
        </p:txBody>
      </p:sp>
      <p:sp>
        <p:nvSpPr>
          <p:cNvPr id="272" name="Google Shape;272;p30"/>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GB"/>
              <a:t>33</a:t>
            </a:fld>
            <a:endParaRPr dirty="0"/>
          </a:p>
        </p:txBody>
      </p:sp>
      <p:sp>
        <p:nvSpPr>
          <p:cNvPr id="273" name="Google Shape;273;p30"/>
          <p:cNvSpPr/>
          <p:nvPr/>
        </p:nvSpPr>
        <p:spPr>
          <a:xfrm>
            <a:off x="-1" y="2266225"/>
            <a:ext cx="24300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74" name="Google Shape;274;p30"/>
          <p:cNvPicPr preferRelativeResize="0"/>
          <p:nvPr/>
        </p:nvPicPr>
        <p:blipFill rotWithShape="1">
          <a:blip r:embed="rId4">
            <a:alphaModFix/>
          </a:blip>
          <a:srcRect l="40715" t="81539" r="23637"/>
          <a:stretch/>
        </p:blipFill>
        <p:spPr>
          <a:xfrm>
            <a:off x="2027125" y="3660575"/>
            <a:ext cx="3259526" cy="949525"/>
          </a:xfrm>
          <a:prstGeom prst="rect">
            <a:avLst/>
          </a:prstGeom>
          <a:noFill/>
          <a:ln>
            <a:noFill/>
          </a:ln>
        </p:spPr>
      </p:pic>
      <p:sp>
        <p:nvSpPr>
          <p:cNvPr id="275" name="Google Shape;275;p30"/>
          <p:cNvSpPr txBox="1"/>
          <p:nvPr/>
        </p:nvSpPr>
        <p:spPr>
          <a:xfrm>
            <a:off x="1766700" y="3415375"/>
            <a:ext cx="3355200" cy="1018800"/>
          </a:xfrm>
          <a:prstGeom prst="rect">
            <a:avLst/>
          </a:prstGeom>
          <a:solidFill>
            <a:srgbClr val="F4E6CF"/>
          </a:solidFill>
          <a:ln>
            <a:noFill/>
          </a:ln>
        </p:spPr>
        <p:txBody>
          <a:bodyPr spcFirstLastPara="1" wrap="square" lIns="180000" tIns="216000" rIns="180000" bIns="216000" anchor="t" anchorCtr="0">
            <a:noAutofit/>
          </a:bodyPr>
          <a:lstStyle/>
          <a:p>
            <a:pPr marL="457200" lvl="0" indent="-317500" algn="l" rtl="0">
              <a:lnSpc>
                <a:spcPct val="125000"/>
              </a:lnSpc>
              <a:spcBef>
                <a:spcPts val="0"/>
              </a:spcBef>
              <a:spcAft>
                <a:spcPts val="0"/>
              </a:spcAft>
              <a:buClr>
                <a:srgbClr val="4F847C"/>
              </a:buClr>
              <a:buSzPts val="1400"/>
              <a:buChar char="✔"/>
            </a:pPr>
            <a:r>
              <a:rPr lang="en-GB" dirty="0">
                <a:solidFill>
                  <a:srgbClr val="1A1A1A"/>
                </a:solidFill>
              </a:rPr>
              <a:t>105 community energy groups</a:t>
            </a:r>
            <a:endParaRPr dirty="0">
              <a:solidFill>
                <a:srgbClr val="1A1A1A"/>
              </a:solidFill>
            </a:endParaRPr>
          </a:p>
          <a:p>
            <a:pPr marL="457200" lvl="0" indent="-317500" algn="l" rtl="0">
              <a:lnSpc>
                <a:spcPct val="125000"/>
              </a:lnSpc>
              <a:spcBef>
                <a:spcPts val="800"/>
              </a:spcBef>
              <a:spcAft>
                <a:spcPts val="800"/>
              </a:spcAft>
              <a:buClr>
                <a:srgbClr val="4F847C"/>
              </a:buClr>
              <a:buSzPts val="1400"/>
              <a:buChar char="✔"/>
            </a:pPr>
            <a:r>
              <a:rPr lang="en-GB" dirty="0">
                <a:solidFill>
                  <a:srgbClr val="1A1A1A"/>
                </a:solidFill>
              </a:rPr>
              <a:t>147 community energy projects</a:t>
            </a:r>
            <a:endParaRPr dirty="0">
              <a:solidFill>
                <a:srgbClr val="1A1A1A"/>
              </a:solidFill>
            </a:endParaRPr>
          </a:p>
        </p:txBody>
      </p:sp>
    </p:spTree>
    <p:extLst>
      <p:ext uri="{BB962C8B-B14F-4D97-AF65-F5344CB8AC3E}">
        <p14:creationId xmlns:p14="http://schemas.microsoft.com/office/powerpoint/2010/main" val="3449883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0"/>
          <p:cNvSpPr/>
          <p:nvPr/>
        </p:nvSpPr>
        <p:spPr>
          <a:xfrm>
            <a:off x="319825" y="276200"/>
            <a:ext cx="7977900" cy="3474300"/>
          </a:xfrm>
          <a:prstGeom prst="rect">
            <a:avLst/>
          </a:prstGeom>
          <a:solidFill>
            <a:srgbClr val="DDE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40"/>
          <p:cNvSpPr txBox="1">
            <a:spLocks noGrp="1"/>
          </p:cNvSpPr>
          <p:nvPr>
            <p:ph type="title"/>
          </p:nvPr>
        </p:nvSpPr>
        <p:spPr>
          <a:xfrm>
            <a:off x="457200" y="603200"/>
            <a:ext cx="1764000" cy="969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dirty="0" smtClean="0">
                <a:solidFill>
                  <a:srgbClr val="1A1A1A"/>
                </a:solidFill>
              </a:rPr>
              <a:t>Lets get on with it!</a:t>
            </a:r>
            <a:endParaRPr b="1" dirty="0">
              <a:solidFill>
                <a:srgbClr val="1A1A1A"/>
              </a:solidFill>
            </a:endParaRPr>
          </a:p>
        </p:txBody>
      </p:sp>
      <p:sp>
        <p:nvSpPr>
          <p:cNvPr id="402" name="Google Shape;402;p40"/>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34</a:t>
            </a:fld>
            <a:endParaRPr dirty="0"/>
          </a:p>
        </p:txBody>
      </p:sp>
      <p:sp>
        <p:nvSpPr>
          <p:cNvPr id="403" name="Google Shape;403;p40"/>
          <p:cNvSpPr/>
          <p:nvPr/>
        </p:nvSpPr>
        <p:spPr>
          <a:xfrm>
            <a:off x="0" y="1554397"/>
            <a:ext cx="21528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40"/>
          <p:cNvSpPr txBox="1"/>
          <p:nvPr/>
        </p:nvSpPr>
        <p:spPr>
          <a:xfrm>
            <a:off x="786567" y="1688991"/>
            <a:ext cx="1381200" cy="1314600"/>
          </a:xfrm>
          <a:prstGeom prst="rect">
            <a:avLst/>
          </a:prstGeom>
          <a:noFill/>
          <a:ln>
            <a:noFill/>
          </a:ln>
        </p:spPr>
        <p:txBody>
          <a:bodyPr spcFirstLastPara="1" wrap="square" lIns="91425" tIns="91425" rIns="0" bIns="91425" anchor="t" anchorCtr="0">
            <a:noAutofit/>
          </a:bodyPr>
          <a:lstStyle/>
          <a:p>
            <a:pPr marL="0" lvl="0" indent="0" algn="l" rtl="0">
              <a:lnSpc>
                <a:spcPct val="125000"/>
              </a:lnSpc>
              <a:spcBef>
                <a:spcPts val="0"/>
              </a:spcBef>
              <a:spcAft>
                <a:spcPts val="800"/>
              </a:spcAft>
              <a:buNone/>
            </a:pPr>
            <a:r>
              <a:rPr lang="en-GB" dirty="0">
                <a:solidFill>
                  <a:srgbClr val="1A1A1A"/>
                </a:solidFill>
              </a:rPr>
              <a:t>to make the </a:t>
            </a:r>
            <a:r>
              <a:rPr lang="en-GB" dirty="0" smtClean="0">
                <a:solidFill>
                  <a:srgbClr val="1A1A1A"/>
                </a:solidFill>
              </a:rPr>
              <a:t>clean energy transition </a:t>
            </a:r>
            <a:r>
              <a:rPr lang="en-GB" dirty="0">
                <a:solidFill>
                  <a:srgbClr val="1A1A1A"/>
                </a:solidFill>
              </a:rPr>
              <a:t>faster and </a:t>
            </a:r>
            <a:r>
              <a:rPr lang="en-GB" dirty="0" smtClean="0">
                <a:solidFill>
                  <a:srgbClr val="1A1A1A"/>
                </a:solidFill>
              </a:rPr>
              <a:t>fairer for all</a:t>
            </a:r>
            <a:endParaRPr dirty="0">
              <a:solidFill>
                <a:srgbClr val="1A1A1A"/>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204" y="901748"/>
            <a:ext cx="5907321" cy="393900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0"/>
          <p:cNvSpPr/>
          <p:nvPr/>
        </p:nvSpPr>
        <p:spPr>
          <a:xfrm>
            <a:off x="319825" y="276200"/>
            <a:ext cx="7977900" cy="3474300"/>
          </a:xfrm>
          <a:prstGeom prst="rect">
            <a:avLst/>
          </a:prstGeom>
          <a:solidFill>
            <a:srgbClr val="DDE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40"/>
          <p:cNvSpPr txBox="1">
            <a:spLocks noGrp="1"/>
          </p:cNvSpPr>
          <p:nvPr>
            <p:ph type="title"/>
          </p:nvPr>
        </p:nvSpPr>
        <p:spPr>
          <a:xfrm>
            <a:off x="457200" y="603200"/>
            <a:ext cx="1764000" cy="969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dirty="0" smtClean="0">
                <a:solidFill>
                  <a:srgbClr val="1A1A1A"/>
                </a:solidFill>
              </a:rPr>
              <a:t>What you can do</a:t>
            </a:r>
            <a:r>
              <a:rPr lang="mr-IN" b="1" dirty="0" smtClean="0">
                <a:solidFill>
                  <a:srgbClr val="1A1A1A"/>
                </a:solidFill>
              </a:rPr>
              <a:t>…</a:t>
            </a:r>
            <a:endParaRPr b="1" dirty="0">
              <a:solidFill>
                <a:srgbClr val="1A1A1A"/>
              </a:solidFill>
            </a:endParaRPr>
          </a:p>
        </p:txBody>
      </p:sp>
      <p:sp>
        <p:nvSpPr>
          <p:cNvPr id="402" name="Google Shape;402;p40"/>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35</a:t>
            </a:fld>
            <a:endParaRPr dirty="0"/>
          </a:p>
        </p:txBody>
      </p:sp>
      <p:sp>
        <p:nvSpPr>
          <p:cNvPr id="403" name="Google Shape;403;p40"/>
          <p:cNvSpPr/>
          <p:nvPr/>
        </p:nvSpPr>
        <p:spPr>
          <a:xfrm>
            <a:off x="0" y="1554397"/>
            <a:ext cx="21528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40"/>
          <p:cNvSpPr txBox="1"/>
          <p:nvPr/>
        </p:nvSpPr>
        <p:spPr>
          <a:xfrm>
            <a:off x="2691724" y="570345"/>
            <a:ext cx="5216192" cy="3042575"/>
          </a:xfrm>
          <a:prstGeom prst="rect">
            <a:avLst/>
          </a:prstGeom>
          <a:noFill/>
          <a:ln>
            <a:noFill/>
          </a:ln>
        </p:spPr>
        <p:txBody>
          <a:bodyPr spcFirstLastPara="1" wrap="square" lIns="91425" tIns="91425" rIns="0" bIns="91425" anchor="t" anchorCtr="0">
            <a:noAutofit/>
          </a:bodyPr>
          <a:lstStyle/>
          <a:p>
            <a:pPr marL="0" lvl="0" indent="0" algn="l" rtl="0">
              <a:lnSpc>
                <a:spcPct val="125000"/>
              </a:lnSpc>
              <a:spcBef>
                <a:spcPts val="0"/>
              </a:spcBef>
              <a:spcAft>
                <a:spcPts val="800"/>
              </a:spcAft>
              <a:buNone/>
            </a:pPr>
            <a:endParaRPr dirty="0">
              <a:solidFill>
                <a:srgbClr val="1A1A1A"/>
              </a:solidFill>
            </a:endParaRPr>
          </a:p>
        </p:txBody>
      </p:sp>
    </p:spTree>
    <p:extLst>
      <p:ext uri="{BB962C8B-B14F-4D97-AF65-F5344CB8AC3E}">
        <p14:creationId xmlns:p14="http://schemas.microsoft.com/office/powerpoint/2010/main" val="41978552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3"/>
          <p:cNvSpPr/>
          <p:nvPr/>
        </p:nvSpPr>
        <p:spPr>
          <a:xfrm>
            <a:off x="2387525" y="543150"/>
            <a:ext cx="6528000" cy="35436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43"/>
          <p:cNvSpPr txBox="1"/>
          <p:nvPr/>
        </p:nvSpPr>
        <p:spPr>
          <a:xfrm>
            <a:off x="4938550" y="2512400"/>
            <a:ext cx="39594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b="1" dirty="0">
                <a:solidFill>
                  <a:srgbClr val="1A1A1A"/>
                </a:solidFill>
                <a:latin typeface="Helvetica Neue"/>
                <a:ea typeface="Helvetica Neue"/>
                <a:cs typeface="Helvetica Neue"/>
                <a:sym typeface="Helvetica Neue"/>
              </a:rPr>
              <a:t>THANK</a:t>
            </a:r>
            <a:r>
              <a:rPr lang="en-GB" sz="3600" dirty="0">
                <a:solidFill>
                  <a:srgbClr val="1A1A1A"/>
                </a:solidFill>
                <a:latin typeface="Helvetica Neue"/>
                <a:ea typeface="Helvetica Neue"/>
                <a:cs typeface="Helvetica Neue"/>
                <a:sym typeface="Helvetica Neue"/>
              </a:rPr>
              <a:t> YOU</a:t>
            </a:r>
            <a:endParaRPr sz="3600" dirty="0">
              <a:solidFill>
                <a:srgbClr val="1A1A1A"/>
              </a:solidFill>
              <a:latin typeface="Helvetica Neue"/>
              <a:ea typeface="Helvetica Neue"/>
              <a:cs typeface="Helvetica Neue"/>
              <a:sym typeface="Helvetica Neue"/>
            </a:endParaRPr>
          </a:p>
        </p:txBody>
      </p:sp>
      <p:sp>
        <p:nvSpPr>
          <p:cNvPr id="446" name="Google Shape;446;p43"/>
          <p:cNvSpPr/>
          <p:nvPr/>
        </p:nvSpPr>
        <p:spPr>
          <a:xfrm>
            <a:off x="5040000" y="3252075"/>
            <a:ext cx="41040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47" name="Google Shape;447;p43"/>
          <p:cNvPicPr preferRelativeResize="0"/>
          <p:nvPr/>
        </p:nvPicPr>
        <p:blipFill>
          <a:blip r:embed="rId3">
            <a:alphaModFix/>
          </a:blip>
          <a:stretch>
            <a:fillRect/>
          </a:stretch>
        </p:blipFill>
        <p:spPr>
          <a:xfrm>
            <a:off x="228600" y="4233100"/>
            <a:ext cx="1808825" cy="739825"/>
          </a:xfrm>
          <a:prstGeom prst="rect">
            <a:avLst/>
          </a:prstGeom>
          <a:noFill/>
          <a:ln>
            <a:noFill/>
          </a:ln>
        </p:spPr>
      </p:pic>
      <p:pic>
        <p:nvPicPr>
          <p:cNvPr id="448" name="Google Shape;448;p43"/>
          <p:cNvPicPr preferRelativeResize="0"/>
          <p:nvPr/>
        </p:nvPicPr>
        <p:blipFill>
          <a:blip r:embed="rId4">
            <a:alphaModFix/>
          </a:blip>
          <a:stretch>
            <a:fillRect/>
          </a:stretch>
        </p:blipFill>
        <p:spPr>
          <a:xfrm>
            <a:off x="2387515" y="4113613"/>
            <a:ext cx="2524125" cy="833574"/>
          </a:xfrm>
          <a:prstGeom prst="rect">
            <a:avLst/>
          </a:prstGeom>
          <a:noFill/>
          <a:ln>
            <a:noFill/>
          </a:ln>
        </p:spPr>
      </p:pic>
      <p:pic>
        <p:nvPicPr>
          <p:cNvPr id="8" name="Content Placeholder 7" descr="Screen shot 2013-07-18 at 11.32.01 AM.png"/>
          <p:cNvPicPr>
            <a:picLocks noChangeAspect="1"/>
          </p:cNvPicPr>
          <p:nvPr/>
        </p:nvPicPr>
        <p:blipFill rotWithShape="1">
          <a:blip r:embed="rId5"/>
          <a:srcRect l="10245" t="35288" r="45398" b="15789"/>
          <a:stretch/>
        </p:blipFill>
        <p:spPr>
          <a:xfrm>
            <a:off x="582706" y="146267"/>
            <a:ext cx="4183530" cy="2884899"/>
          </a:xfrm>
          <a:prstGeom prst="rect">
            <a:avLst/>
          </a:prstGeom>
        </p:spPr>
      </p:pic>
    </p:spTree>
    <p:extLst>
      <p:ext uri="{BB962C8B-B14F-4D97-AF65-F5344CB8AC3E}">
        <p14:creationId xmlns:p14="http://schemas.microsoft.com/office/powerpoint/2010/main" val="3319872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9"/>
          <p:cNvSpPr/>
          <p:nvPr/>
        </p:nvSpPr>
        <p:spPr>
          <a:xfrm>
            <a:off x="319825" y="276200"/>
            <a:ext cx="7977900" cy="3474300"/>
          </a:xfrm>
          <a:prstGeom prst="rect">
            <a:avLst/>
          </a:prstGeom>
          <a:solidFill>
            <a:srgbClr val="B8D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2" name="Google Shape;236;p27"/>
          <p:cNvPicPr preferRelativeResize="0"/>
          <p:nvPr/>
        </p:nvPicPr>
        <p:blipFill rotWithShape="1">
          <a:blip r:embed="rId3">
            <a:alphaModFix/>
          </a:blip>
          <a:srcRect l="44781" t="54494" b="7010"/>
          <a:stretch/>
        </p:blipFill>
        <p:spPr>
          <a:xfrm>
            <a:off x="4415247" y="813353"/>
            <a:ext cx="3640182" cy="4141826"/>
          </a:xfrm>
          <a:prstGeom prst="rect">
            <a:avLst/>
          </a:prstGeom>
          <a:noFill/>
          <a:ln>
            <a:noFill/>
          </a:ln>
        </p:spPr>
      </p:pic>
      <p:sp>
        <p:nvSpPr>
          <p:cNvPr id="260" name="Google Shape;260;p29"/>
          <p:cNvSpPr txBox="1">
            <a:spLocks noGrp="1"/>
          </p:cNvSpPr>
          <p:nvPr>
            <p:ph type="title"/>
          </p:nvPr>
        </p:nvSpPr>
        <p:spPr>
          <a:xfrm>
            <a:off x="457200" y="603200"/>
            <a:ext cx="3756212" cy="969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smtClean="0">
                <a:solidFill>
                  <a:srgbClr val="1A1A1A"/>
                </a:solidFill>
              </a:rPr>
              <a:t>It’s inevitable: Cost</a:t>
            </a:r>
            <a:endParaRPr dirty="0">
              <a:solidFill>
                <a:srgbClr val="1A1A1A"/>
              </a:solidFill>
            </a:endParaRPr>
          </a:p>
        </p:txBody>
      </p:sp>
      <p:sp>
        <p:nvSpPr>
          <p:cNvPr id="261" name="Google Shape;261;p2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4</a:t>
            </a:fld>
            <a:endParaRPr dirty="0"/>
          </a:p>
        </p:txBody>
      </p:sp>
      <p:sp>
        <p:nvSpPr>
          <p:cNvPr id="262" name="Google Shape;262;p29"/>
          <p:cNvSpPr/>
          <p:nvPr/>
        </p:nvSpPr>
        <p:spPr>
          <a:xfrm>
            <a:off x="0" y="1210750"/>
            <a:ext cx="2152800" cy="36000"/>
          </a:xfrm>
          <a:prstGeom prst="rect">
            <a:avLst/>
          </a:prstGeom>
          <a:solidFill>
            <a:srgbClr val="4F84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29"/>
          <p:cNvSpPr txBox="1"/>
          <p:nvPr/>
        </p:nvSpPr>
        <p:spPr>
          <a:xfrm>
            <a:off x="692066" y="1420050"/>
            <a:ext cx="1460700" cy="1314600"/>
          </a:xfrm>
          <a:prstGeom prst="rect">
            <a:avLst/>
          </a:prstGeom>
          <a:noFill/>
          <a:ln>
            <a:noFill/>
          </a:ln>
        </p:spPr>
        <p:txBody>
          <a:bodyPr spcFirstLastPara="1" wrap="square" lIns="91425" tIns="91425" rIns="0" bIns="91425" anchor="t" anchorCtr="0">
            <a:noAutofit/>
          </a:bodyPr>
          <a:lstStyle/>
          <a:p>
            <a:pPr marL="0" lvl="0" indent="0" algn="l" rtl="0">
              <a:lnSpc>
                <a:spcPct val="125000"/>
              </a:lnSpc>
              <a:spcBef>
                <a:spcPts val="0"/>
              </a:spcBef>
              <a:spcAft>
                <a:spcPts val="800"/>
              </a:spcAft>
              <a:buNone/>
            </a:pPr>
            <a:r>
              <a:rPr lang="en-GB" dirty="0">
                <a:solidFill>
                  <a:srgbClr val="1A1A1A"/>
                </a:solidFill>
              </a:rPr>
              <a:t>Renewables are cheapest</a:t>
            </a:r>
            <a:endParaRPr dirty="0">
              <a:solidFill>
                <a:srgbClr val="1A1A1A"/>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7903" b="3015"/>
          <a:stretch/>
        </p:blipFill>
        <p:spPr>
          <a:xfrm>
            <a:off x="4517946" y="930199"/>
            <a:ext cx="3337185" cy="3910000"/>
          </a:xfrm>
          <a:prstGeom prst="rect">
            <a:avLst/>
          </a:prstGeom>
        </p:spPr>
      </p:pic>
      <p:sp>
        <p:nvSpPr>
          <p:cNvPr id="4" name="TextBox 3"/>
          <p:cNvSpPr txBox="1"/>
          <p:nvPr/>
        </p:nvSpPr>
        <p:spPr>
          <a:xfrm>
            <a:off x="4397829" y="464700"/>
            <a:ext cx="3777976" cy="276999"/>
          </a:xfrm>
          <a:prstGeom prst="rect">
            <a:avLst/>
          </a:prstGeom>
          <a:noFill/>
        </p:spPr>
        <p:txBody>
          <a:bodyPr wrap="square" rtlCol="0">
            <a:spAutoFit/>
          </a:bodyPr>
          <a:lstStyle/>
          <a:p>
            <a:r>
              <a:rPr lang="en-AU" sz="1200" dirty="0" smtClean="0"/>
              <a:t>Figure: Costs of Fossil Fuels and Wind and Solar</a:t>
            </a:r>
            <a:endParaRPr lang="en-AU" sz="1200" dirty="0"/>
          </a:p>
        </p:txBody>
      </p:sp>
      <p:sp>
        <p:nvSpPr>
          <p:cNvPr id="2" name="TextBox 1"/>
          <p:cNvSpPr txBox="1"/>
          <p:nvPr/>
        </p:nvSpPr>
        <p:spPr>
          <a:xfrm>
            <a:off x="6081943" y="4896028"/>
            <a:ext cx="3222769" cy="261610"/>
          </a:xfrm>
          <a:prstGeom prst="rect">
            <a:avLst/>
          </a:prstGeom>
          <a:noFill/>
        </p:spPr>
        <p:txBody>
          <a:bodyPr wrap="square" rtlCol="0">
            <a:spAutoFit/>
          </a:bodyPr>
          <a:lstStyle/>
          <a:p>
            <a:r>
              <a:rPr lang="en-AU" sz="1100" dirty="0" smtClean="0"/>
              <a:t>Source: AEMO and CSIRO</a:t>
            </a:r>
            <a:endParaRPr lang="en-AU" sz="1100" dirty="0"/>
          </a:p>
        </p:txBody>
      </p:sp>
    </p:spTree>
    <p:extLst>
      <p:ext uri="{BB962C8B-B14F-4D97-AF65-F5344CB8AC3E}">
        <p14:creationId xmlns:p14="http://schemas.microsoft.com/office/powerpoint/2010/main" val="1264165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6"/>
          <p:cNvSpPr/>
          <p:nvPr/>
        </p:nvSpPr>
        <p:spPr>
          <a:xfrm>
            <a:off x="319825" y="276200"/>
            <a:ext cx="7742400" cy="34743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 name="Google Shape;236;p27"/>
          <p:cNvPicPr preferRelativeResize="0"/>
          <p:nvPr/>
        </p:nvPicPr>
        <p:blipFill rotWithShape="1">
          <a:blip r:embed="rId3">
            <a:alphaModFix/>
          </a:blip>
          <a:srcRect l="44781" t="54494" b="7010"/>
          <a:stretch/>
        </p:blipFill>
        <p:spPr>
          <a:xfrm>
            <a:off x="3169928" y="1193076"/>
            <a:ext cx="5564769" cy="3823065"/>
          </a:xfrm>
          <a:prstGeom prst="rect">
            <a:avLst/>
          </a:prstGeom>
          <a:noFill/>
          <a:ln>
            <a:noFill/>
          </a:ln>
        </p:spPr>
      </p:pic>
      <p:sp>
        <p:nvSpPr>
          <p:cNvPr id="347" name="Google Shape;347;p36"/>
          <p:cNvSpPr txBox="1">
            <a:spLocks noGrp="1"/>
          </p:cNvSpPr>
          <p:nvPr>
            <p:ph type="title"/>
          </p:nvPr>
        </p:nvSpPr>
        <p:spPr>
          <a:xfrm>
            <a:off x="457200" y="581566"/>
            <a:ext cx="6819000" cy="816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smtClean="0">
                <a:solidFill>
                  <a:srgbClr val="1A1A1A"/>
                </a:solidFill>
              </a:rPr>
              <a:t>It’s inevitable: Aging Coal</a:t>
            </a:r>
            <a:endParaRPr dirty="0">
              <a:solidFill>
                <a:srgbClr val="1A1A1A"/>
              </a:solidFill>
            </a:endParaRPr>
          </a:p>
        </p:txBody>
      </p:sp>
      <p:sp>
        <p:nvSpPr>
          <p:cNvPr id="348" name="Google Shape;348;p36"/>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5</a:t>
            </a:fld>
            <a:endParaRPr dirty="0"/>
          </a:p>
        </p:txBody>
      </p:sp>
      <p:sp>
        <p:nvSpPr>
          <p:cNvPr id="349" name="Google Shape;349;p36"/>
          <p:cNvSpPr/>
          <p:nvPr/>
        </p:nvSpPr>
        <p:spPr>
          <a:xfrm>
            <a:off x="0" y="1210750"/>
            <a:ext cx="21528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36"/>
          <p:cNvSpPr txBox="1"/>
          <p:nvPr/>
        </p:nvSpPr>
        <p:spPr>
          <a:xfrm>
            <a:off x="569474" y="1420050"/>
            <a:ext cx="2373937" cy="2077500"/>
          </a:xfrm>
          <a:prstGeom prst="rect">
            <a:avLst/>
          </a:prstGeom>
          <a:noFill/>
          <a:ln>
            <a:noFill/>
          </a:ln>
        </p:spPr>
        <p:txBody>
          <a:bodyPr spcFirstLastPara="1" wrap="square" lIns="91425" tIns="91425" rIns="0" bIns="91425" anchor="t" anchorCtr="0">
            <a:noAutofit/>
          </a:bodyPr>
          <a:lstStyle/>
          <a:p>
            <a:pPr marL="0" lvl="0" indent="0" algn="r" rtl="0">
              <a:lnSpc>
                <a:spcPct val="125000"/>
              </a:lnSpc>
              <a:spcBef>
                <a:spcPts val="0"/>
              </a:spcBef>
              <a:spcAft>
                <a:spcPts val="0"/>
              </a:spcAft>
              <a:buNone/>
            </a:pPr>
            <a:r>
              <a:rPr lang="en-GB" sz="1300" dirty="0" smtClean="0">
                <a:solidFill>
                  <a:srgbClr val="1A1A1A"/>
                </a:solidFill>
              </a:rPr>
              <a:t>10 coal power plants have shut in the last decade </a:t>
            </a:r>
            <a:endParaRPr lang="en-GB" sz="1300" dirty="0">
              <a:solidFill>
                <a:srgbClr val="1A1A1A"/>
              </a:solidFill>
            </a:endParaRPr>
          </a:p>
          <a:p>
            <a:pPr marL="0" lvl="0" indent="0" algn="r" rtl="0">
              <a:lnSpc>
                <a:spcPct val="125000"/>
              </a:lnSpc>
              <a:spcBef>
                <a:spcPts val="0"/>
              </a:spcBef>
              <a:spcAft>
                <a:spcPts val="0"/>
              </a:spcAft>
              <a:buNone/>
            </a:pPr>
            <a:endParaRPr lang="en-GB" sz="1300" i="1" dirty="0" smtClean="0">
              <a:solidFill>
                <a:srgbClr val="1A1A1A"/>
              </a:solidFill>
            </a:endParaRPr>
          </a:p>
          <a:p>
            <a:pPr marL="0" lvl="0" indent="0" algn="r" rtl="0">
              <a:lnSpc>
                <a:spcPct val="125000"/>
              </a:lnSpc>
              <a:spcBef>
                <a:spcPts val="0"/>
              </a:spcBef>
              <a:spcAft>
                <a:spcPts val="0"/>
              </a:spcAft>
              <a:buNone/>
            </a:pPr>
            <a:r>
              <a:rPr lang="en-GB" sz="1300" i="1" dirty="0" smtClean="0">
                <a:solidFill>
                  <a:srgbClr val="1A1A1A"/>
                </a:solidFill>
              </a:rPr>
              <a:t>”Australia’s coal and gas plants broke down every three days in 2018”</a:t>
            </a:r>
          </a:p>
          <a:p>
            <a:pPr marL="0" lvl="0" indent="0" algn="r" rtl="0">
              <a:lnSpc>
                <a:spcPct val="125000"/>
              </a:lnSpc>
              <a:spcBef>
                <a:spcPts val="0"/>
              </a:spcBef>
              <a:spcAft>
                <a:spcPts val="0"/>
              </a:spcAft>
              <a:buNone/>
            </a:pPr>
            <a:r>
              <a:rPr lang="en-GB" sz="1300" i="1" dirty="0" smtClean="0">
                <a:solidFill>
                  <a:srgbClr val="1A1A1A"/>
                </a:solidFill>
              </a:rPr>
              <a:t>The Australia Institute</a:t>
            </a:r>
            <a:endParaRPr sz="1300" i="1" dirty="0">
              <a:solidFill>
                <a:srgbClr val="1A1A1A"/>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423" y="1377060"/>
            <a:ext cx="5216434" cy="3540283"/>
          </a:xfrm>
          <a:prstGeom prst="rect">
            <a:avLst/>
          </a:prstGeom>
        </p:spPr>
      </p:pic>
    </p:spTree>
    <p:extLst>
      <p:ext uri="{BB962C8B-B14F-4D97-AF65-F5344CB8AC3E}">
        <p14:creationId xmlns:p14="http://schemas.microsoft.com/office/powerpoint/2010/main" val="2409742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8"/>
          <p:cNvSpPr/>
          <p:nvPr/>
        </p:nvSpPr>
        <p:spPr>
          <a:xfrm>
            <a:off x="319825" y="276200"/>
            <a:ext cx="7977900" cy="34743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28"/>
          <p:cNvSpPr txBox="1">
            <a:spLocks noGrp="1"/>
          </p:cNvSpPr>
          <p:nvPr>
            <p:ph type="title"/>
          </p:nvPr>
        </p:nvSpPr>
        <p:spPr>
          <a:xfrm>
            <a:off x="457200" y="603200"/>
            <a:ext cx="4219388" cy="969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smtClean="0">
                <a:solidFill>
                  <a:srgbClr val="1A1A1A"/>
                </a:solidFill>
              </a:rPr>
              <a:t>It’s inevitable: Opportunity</a:t>
            </a:r>
            <a:endParaRPr dirty="0">
              <a:solidFill>
                <a:srgbClr val="1A1A1A"/>
              </a:solidFill>
            </a:endParaRPr>
          </a:p>
        </p:txBody>
      </p:sp>
      <p:sp>
        <p:nvSpPr>
          <p:cNvPr id="251" name="Google Shape;251;p28"/>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6</a:t>
            </a:fld>
            <a:endParaRPr dirty="0"/>
          </a:p>
        </p:txBody>
      </p:sp>
      <p:sp>
        <p:nvSpPr>
          <p:cNvPr id="252" name="Google Shape;252;p28"/>
          <p:cNvSpPr/>
          <p:nvPr/>
        </p:nvSpPr>
        <p:spPr>
          <a:xfrm>
            <a:off x="0" y="1210750"/>
            <a:ext cx="21528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53;p28"/>
          <p:cNvSpPr txBox="1"/>
          <p:nvPr/>
        </p:nvSpPr>
        <p:spPr>
          <a:xfrm>
            <a:off x="692066" y="1420050"/>
            <a:ext cx="1460700" cy="1314600"/>
          </a:xfrm>
          <a:prstGeom prst="rect">
            <a:avLst/>
          </a:prstGeom>
          <a:noFill/>
          <a:ln>
            <a:noFill/>
          </a:ln>
        </p:spPr>
        <p:txBody>
          <a:bodyPr spcFirstLastPara="1" wrap="square" lIns="91425" tIns="91425" rIns="0" bIns="91425" anchor="t" anchorCtr="0">
            <a:noAutofit/>
          </a:bodyPr>
          <a:lstStyle/>
          <a:p>
            <a:pPr marL="0" lvl="0" indent="0" algn="l" rtl="0">
              <a:lnSpc>
                <a:spcPct val="125000"/>
              </a:lnSpc>
              <a:spcBef>
                <a:spcPts val="0"/>
              </a:spcBef>
              <a:spcAft>
                <a:spcPts val="800"/>
              </a:spcAft>
              <a:buNone/>
            </a:pPr>
            <a:r>
              <a:rPr lang="en-GB" dirty="0">
                <a:solidFill>
                  <a:srgbClr val="1A1A1A"/>
                </a:solidFill>
              </a:rPr>
              <a:t>Australia has the best resources in the world</a:t>
            </a:r>
            <a:endParaRPr dirty="0">
              <a:solidFill>
                <a:srgbClr val="1A1A1A"/>
              </a:solidFill>
            </a:endParaRPr>
          </a:p>
        </p:txBody>
      </p:sp>
      <p:pic>
        <p:nvPicPr>
          <p:cNvPr id="254" name="Google Shape;254;p28"/>
          <p:cNvPicPr preferRelativeResize="0"/>
          <p:nvPr/>
        </p:nvPicPr>
        <p:blipFill rotWithShape="1">
          <a:blip r:embed="rId3">
            <a:alphaModFix/>
          </a:blip>
          <a:srcRect/>
          <a:stretch/>
        </p:blipFill>
        <p:spPr>
          <a:xfrm>
            <a:off x="2476748" y="1210750"/>
            <a:ext cx="6438652" cy="3474300"/>
          </a:xfrm>
          <a:prstGeom prst="rect">
            <a:avLst/>
          </a:prstGeom>
          <a:noFill/>
          <a:ln w="19050" cap="flat" cmpd="sng">
            <a:solidFill>
              <a:srgbClr val="DDE9E2"/>
            </a:solidFill>
            <a:prstDash val="solid"/>
            <a:round/>
            <a:headEnd type="none" w="sm" len="sm"/>
            <a:tailEnd type="none" w="sm" len="sm"/>
          </a:ln>
        </p:spPr>
      </p:pic>
    </p:spTree>
    <p:extLst>
      <p:ext uri="{BB962C8B-B14F-4D97-AF65-F5344CB8AC3E}">
        <p14:creationId xmlns:p14="http://schemas.microsoft.com/office/powerpoint/2010/main" val="7844844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9"/>
          <p:cNvSpPr/>
          <p:nvPr/>
        </p:nvSpPr>
        <p:spPr>
          <a:xfrm>
            <a:off x="260060" y="126789"/>
            <a:ext cx="8316175" cy="3862506"/>
          </a:xfrm>
          <a:prstGeom prst="rect">
            <a:avLst/>
          </a:prstGeom>
          <a:solidFill>
            <a:srgbClr val="B8D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29"/>
          <p:cNvSpPr txBox="1">
            <a:spLocks noGrp="1"/>
          </p:cNvSpPr>
          <p:nvPr>
            <p:ph type="title"/>
          </p:nvPr>
        </p:nvSpPr>
        <p:spPr>
          <a:xfrm>
            <a:off x="457200" y="603200"/>
            <a:ext cx="4831976" cy="969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smtClean="0">
                <a:solidFill>
                  <a:srgbClr val="1A1A1A"/>
                </a:solidFill>
              </a:rPr>
              <a:t>It’s inevitable: Aussies love it</a:t>
            </a:r>
            <a:endParaRPr dirty="0">
              <a:solidFill>
                <a:srgbClr val="1A1A1A"/>
              </a:solidFill>
            </a:endParaRPr>
          </a:p>
        </p:txBody>
      </p:sp>
      <p:sp>
        <p:nvSpPr>
          <p:cNvPr id="261" name="Google Shape;261;p29"/>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7</a:t>
            </a:fld>
            <a:endParaRPr dirty="0"/>
          </a:p>
        </p:txBody>
      </p:sp>
      <p:sp>
        <p:nvSpPr>
          <p:cNvPr id="262" name="Google Shape;262;p29"/>
          <p:cNvSpPr/>
          <p:nvPr/>
        </p:nvSpPr>
        <p:spPr>
          <a:xfrm>
            <a:off x="0" y="1210750"/>
            <a:ext cx="2152800" cy="36000"/>
          </a:xfrm>
          <a:prstGeom prst="rect">
            <a:avLst/>
          </a:prstGeom>
          <a:solidFill>
            <a:srgbClr val="4F84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29"/>
          <p:cNvSpPr txBox="1"/>
          <p:nvPr/>
        </p:nvSpPr>
        <p:spPr>
          <a:xfrm>
            <a:off x="692065" y="1345344"/>
            <a:ext cx="2953581" cy="1299244"/>
          </a:xfrm>
          <a:prstGeom prst="rect">
            <a:avLst/>
          </a:prstGeom>
          <a:noFill/>
          <a:ln>
            <a:noFill/>
          </a:ln>
        </p:spPr>
        <p:txBody>
          <a:bodyPr spcFirstLastPara="1" wrap="square" lIns="91425" tIns="91425" rIns="0" bIns="91425" anchor="t" anchorCtr="0">
            <a:noAutofit/>
          </a:bodyPr>
          <a:lstStyle/>
          <a:p>
            <a:pPr marL="285750" lvl="0" indent="-285750">
              <a:lnSpc>
                <a:spcPct val="125000"/>
              </a:lnSpc>
              <a:spcBef>
                <a:spcPts val="600"/>
              </a:spcBef>
              <a:buFont typeface="Wingdings" panose="05000000000000000000" pitchFamily="2" charset="2"/>
              <a:buChar char="q"/>
            </a:pPr>
            <a:r>
              <a:rPr lang="en-GB" dirty="0">
                <a:solidFill>
                  <a:srgbClr val="1A1A1A"/>
                </a:solidFill>
              </a:rPr>
              <a:t>Australia is number one in the </a:t>
            </a:r>
            <a:r>
              <a:rPr lang="en-GB" dirty="0" smtClean="0">
                <a:solidFill>
                  <a:srgbClr val="1A1A1A"/>
                </a:solidFill>
              </a:rPr>
              <a:t>world for rooftop solar</a:t>
            </a:r>
            <a:endParaRPr lang="en-GB" dirty="0">
              <a:solidFill>
                <a:srgbClr val="1A1A1A"/>
              </a:solidFill>
            </a:endParaRPr>
          </a:p>
          <a:p>
            <a:pPr marL="285750" lvl="0" indent="-285750">
              <a:lnSpc>
                <a:spcPct val="125000"/>
              </a:lnSpc>
              <a:spcBef>
                <a:spcPts val="600"/>
              </a:spcBef>
              <a:buFont typeface="Wingdings" panose="05000000000000000000" pitchFamily="2" charset="2"/>
              <a:buChar char="q"/>
            </a:pPr>
            <a:r>
              <a:rPr lang="en-GB" dirty="0">
                <a:solidFill>
                  <a:srgbClr val="1A1A1A"/>
                </a:solidFill>
              </a:rPr>
              <a:t>Up from less than 100,000 in 2008 </a:t>
            </a:r>
            <a:r>
              <a:rPr lang="en-GB" dirty="0" smtClean="0">
                <a:solidFill>
                  <a:srgbClr val="1A1A1A"/>
                </a:solidFill>
              </a:rPr>
              <a:t>to </a:t>
            </a:r>
            <a:r>
              <a:rPr lang="en-GB" dirty="0">
                <a:solidFill>
                  <a:srgbClr val="1A1A1A"/>
                </a:solidFill>
              </a:rPr>
              <a:t>more than 2 million solar rooftops glinting across the country. </a:t>
            </a:r>
          </a:p>
          <a:p>
            <a:pPr marL="285750" lvl="0" indent="-285750">
              <a:lnSpc>
                <a:spcPct val="125000"/>
              </a:lnSpc>
              <a:spcBef>
                <a:spcPts val="600"/>
              </a:spcBef>
              <a:buFont typeface="Wingdings" panose="05000000000000000000" pitchFamily="2" charset="2"/>
              <a:buChar char="q"/>
            </a:pPr>
            <a:r>
              <a:rPr lang="en-GB" dirty="0" smtClean="0">
                <a:solidFill>
                  <a:srgbClr val="1A1A1A"/>
                </a:solidFill>
              </a:rPr>
              <a:t>3,000 </a:t>
            </a:r>
            <a:r>
              <a:rPr lang="en-GB" dirty="0">
                <a:solidFill>
                  <a:srgbClr val="1A1A1A"/>
                </a:solidFill>
              </a:rPr>
              <a:t>Australian households going solar every single week.</a:t>
            </a:r>
          </a:p>
        </p:txBody>
      </p:sp>
      <p:pic>
        <p:nvPicPr>
          <p:cNvPr id="11" name="Google Shape;236;p27"/>
          <p:cNvPicPr preferRelativeResize="0"/>
          <p:nvPr/>
        </p:nvPicPr>
        <p:blipFill rotWithShape="1">
          <a:blip r:embed="rId3">
            <a:alphaModFix/>
          </a:blip>
          <a:srcRect l="44781" t="54494" b="7010"/>
          <a:stretch/>
        </p:blipFill>
        <p:spPr>
          <a:xfrm>
            <a:off x="3787718" y="1336293"/>
            <a:ext cx="5042518" cy="3190883"/>
          </a:xfrm>
          <a:prstGeom prst="rect">
            <a:avLst/>
          </a:prstGeom>
          <a:noFill/>
          <a:ln>
            <a:noFill/>
          </a:ln>
        </p:spPr>
      </p:pic>
      <p:pic>
        <p:nvPicPr>
          <p:cNvPr id="10" name="Content Placeholder 3" descr="Sustainable House Day trade show final 1-1.jpg"/>
          <p:cNvPicPr>
            <a:picLocks noChangeAspect="1"/>
          </p:cNvPicPr>
          <p:nvPr/>
        </p:nvPicPr>
        <p:blipFill rotWithShape="1">
          <a:blip r:embed="rId4">
            <a:extLst>
              <a:ext uri="{28A0092B-C50C-407E-A947-70E740481C1C}">
                <a14:useLocalDpi xmlns:a14="http://schemas.microsoft.com/office/drawing/2010/main" val="0"/>
              </a:ext>
            </a:extLst>
          </a:blip>
          <a:srcRect l="26709" t="20669" r="11558" b="20669"/>
          <a:stretch/>
        </p:blipFill>
        <p:spPr>
          <a:xfrm>
            <a:off x="4107329" y="1562284"/>
            <a:ext cx="4513730" cy="2640315"/>
          </a:xfrm>
          <a:prstGeom prst="rect">
            <a:avLst/>
          </a:prstGeom>
          <a:noFill/>
          <a:ln>
            <a:noFill/>
          </a:ln>
        </p:spPr>
      </p:pic>
    </p:spTree>
    <p:extLst>
      <p:ext uri="{BB962C8B-B14F-4D97-AF65-F5344CB8AC3E}">
        <p14:creationId xmlns:p14="http://schemas.microsoft.com/office/powerpoint/2010/main" val="278833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487083" y="612587"/>
            <a:ext cx="5728446" cy="7232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smtClean="0">
                <a:solidFill>
                  <a:srgbClr val="1A1A1A"/>
                </a:solidFill>
              </a:rPr>
              <a:t>It’s inevitable: Creates a better life</a:t>
            </a:r>
            <a:r>
              <a:rPr lang="mr-IN" dirty="0" smtClean="0">
                <a:solidFill>
                  <a:srgbClr val="1A1A1A"/>
                </a:solidFill>
              </a:rPr>
              <a:t>…</a:t>
            </a:r>
            <a:endParaRPr dirty="0">
              <a:solidFill>
                <a:srgbClr val="1A1A1A"/>
              </a:solidFill>
            </a:endParaRPr>
          </a:p>
        </p:txBody>
      </p:sp>
      <p:sp>
        <p:nvSpPr>
          <p:cNvPr id="104" name="Google Shape;104;p16"/>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8</a:t>
            </a:fld>
            <a:endParaRPr dirty="0"/>
          </a:p>
        </p:txBody>
      </p:sp>
      <p:sp>
        <p:nvSpPr>
          <p:cNvPr id="105" name="Google Shape;105;p16"/>
          <p:cNvSpPr/>
          <p:nvPr/>
        </p:nvSpPr>
        <p:spPr>
          <a:xfrm>
            <a:off x="0" y="1246200"/>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16"/>
          <p:cNvSpPr/>
          <p:nvPr/>
        </p:nvSpPr>
        <p:spPr>
          <a:xfrm>
            <a:off x="877850" y="1519913"/>
            <a:ext cx="2302500" cy="16431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7" name="Google Shape;107;p16" descr="Corena1 (1).jpg"/>
          <p:cNvPicPr preferRelativeResize="0"/>
          <p:nvPr/>
        </p:nvPicPr>
        <p:blipFill rotWithShape="1">
          <a:blip r:embed="rId3">
            <a:alphaModFix/>
          </a:blip>
          <a:srcRect l="21124" r="3619"/>
          <a:stretch/>
        </p:blipFill>
        <p:spPr>
          <a:xfrm>
            <a:off x="228600" y="1620875"/>
            <a:ext cx="1440000" cy="1440000"/>
          </a:xfrm>
          <a:prstGeom prst="rect">
            <a:avLst/>
          </a:prstGeom>
          <a:noFill/>
          <a:ln>
            <a:noFill/>
          </a:ln>
        </p:spPr>
      </p:pic>
      <p:sp>
        <p:nvSpPr>
          <p:cNvPr id="108" name="Google Shape;108;p16"/>
          <p:cNvSpPr txBox="1"/>
          <p:nvPr/>
        </p:nvSpPr>
        <p:spPr>
          <a:xfrm>
            <a:off x="1740300" y="1799900"/>
            <a:ext cx="1440000" cy="1083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800"/>
              </a:spcAft>
              <a:buNone/>
            </a:pPr>
            <a:r>
              <a:rPr lang="en-GB" sz="1200" b="1" dirty="0">
                <a:solidFill>
                  <a:srgbClr val="1A1A1A"/>
                </a:solidFill>
              </a:rPr>
              <a:t>REGIONAL ECONOMIC DEVELOPMENT &amp; JOBS</a:t>
            </a:r>
            <a:endParaRPr dirty="0">
              <a:solidFill>
                <a:srgbClr val="1A1A1A"/>
              </a:solidFill>
            </a:endParaRPr>
          </a:p>
        </p:txBody>
      </p:sp>
      <p:sp>
        <p:nvSpPr>
          <p:cNvPr id="109" name="Google Shape;109;p16"/>
          <p:cNvSpPr/>
          <p:nvPr/>
        </p:nvSpPr>
        <p:spPr>
          <a:xfrm>
            <a:off x="3977450" y="1519913"/>
            <a:ext cx="1839000" cy="16431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0" name="Google Shape;110;p16"/>
          <p:cNvPicPr preferRelativeResize="0"/>
          <p:nvPr/>
        </p:nvPicPr>
        <p:blipFill rotWithShape="1">
          <a:blip r:embed="rId4">
            <a:alphaModFix/>
          </a:blip>
          <a:srcRect l="21066" t="79" r="12266" b="89"/>
          <a:stretch/>
        </p:blipFill>
        <p:spPr>
          <a:xfrm>
            <a:off x="3328200" y="1621625"/>
            <a:ext cx="1440000" cy="1439550"/>
          </a:xfrm>
          <a:prstGeom prst="rect">
            <a:avLst/>
          </a:prstGeom>
          <a:noFill/>
          <a:ln>
            <a:noFill/>
          </a:ln>
        </p:spPr>
      </p:pic>
      <p:sp>
        <p:nvSpPr>
          <p:cNvPr id="111" name="Google Shape;111;p16"/>
          <p:cNvSpPr txBox="1"/>
          <p:nvPr/>
        </p:nvSpPr>
        <p:spPr>
          <a:xfrm>
            <a:off x="4839900" y="2027088"/>
            <a:ext cx="976500" cy="6285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800"/>
              </a:spcAft>
              <a:buNone/>
            </a:pPr>
            <a:r>
              <a:rPr lang="en-GB" sz="1200" b="1" dirty="0">
                <a:solidFill>
                  <a:srgbClr val="1A1A1A"/>
                </a:solidFill>
              </a:rPr>
              <a:t>CLEANER AIR</a:t>
            </a:r>
            <a:endParaRPr dirty="0">
              <a:solidFill>
                <a:srgbClr val="1A1A1A"/>
              </a:solidFill>
            </a:endParaRPr>
          </a:p>
        </p:txBody>
      </p:sp>
      <p:sp>
        <p:nvSpPr>
          <p:cNvPr id="112" name="Google Shape;112;p16"/>
          <p:cNvSpPr/>
          <p:nvPr/>
        </p:nvSpPr>
        <p:spPr>
          <a:xfrm>
            <a:off x="6612900" y="1519913"/>
            <a:ext cx="2302500" cy="16431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3" name="Google Shape;113;p16"/>
          <p:cNvPicPr preferRelativeResize="0"/>
          <p:nvPr/>
        </p:nvPicPr>
        <p:blipFill rotWithShape="1">
          <a:blip r:embed="rId5">
            <a:alphaModFix/>
          </a:blip>
          <a:srcRect l="21835" r="11185"/>
          <a:stretch/>
        </p:blipFill>
        <p:spPr>
          <a:xfrm>
            <a:off x="5963650" y="1621625"/>
            <a:ext cx="1447201" cy="1439999"/>
          </a:xfrm>
          <a:prstGeom prst="rect">
            <a:avLst/>
          </a:prstGeom>
          <a:noFill/>
          <a:ln>
            <a:noFill/>
          </a:ln>
        </p:spPr>
      </p:pic>
      <p:sp>
        <p:nvSpPr>
          <p:cNvPr id="114" name="Google Shape;114;p16"/>
          <p:cNvSpPr txBox="1"/>
          <p:nvPr/>
        </p:nvSpPr>
        <p:spPr>
          <a:xfrm>
            <a:off x="7475350" y="1926200"/>
            <a:ext cx="1440000" cy="8304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800"/>
              </a:spcAft>
              <a:buNone/>
            </a:pPr>
            <a:r>
              <a:rPr lang="en-GB" sz="1200" b="1" dirty="0">
                <a:solidFill>
                  <a:srgbClr val="1A1A1A"/>
                </a:solidFill>
              </a:rPr>
              <a:t>A HEALTHY FUTURE FOR OUR CHILDREN</a:t>
            </a:r>
            <a:endParaRPr dirty="0">
              <a:solidFill>
                <a:srgbClr val="1A1A1A"/>
              </a:solidFill>
            </a:endParaRPr>
          </a:p>
        </p:txBody>
      </p:sp>
      <p:sp>
        <p:nvSpPr>
          <p:cNvPr id="115" name="Google Shape;115;p16"/>
          <p:cNvSpPr/>
          <p:nvPr/>
        </p:nvSpPr>
        <p:spPr>
          <a:xfrm>
            <a:off x="6612900" y="3379950"/>
            <a:ext cx="2302500" cy="16431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16;p16"/>
          <p:cNvSpPr txBox="1"/>
          <p:nvPr/>
        </p:nvSpPr>
        <p:spPr>
          <a:xfrm>
            <a:off x="7475350" y="3786300"/>
            <a:ext cx="1440000" cy="8304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800"/>
              </a:spcAft>
              <a:buNone/>
            </a:pPr>
            <a:r>
              <a:rPr lang="en-GB" sz="1200" b="1" dirty="0">
                <a:solidFill>
                  <a:srgbClr val="1A1A1A"/>
                </a:solidFill>
              </a:rPr>
              <a:t>COMBAT CLIMATE CHANGE</a:t>
            </a:r>
            <a:endParaRPr dirty="0">
              <a:solidFill>
                <a:srgbClr val="1A1A1A"/>
              </a:solidFill>
            </a:endParaRPr>
          </a:p>
        </p:txBody>
      </p:sp>
      <p:pic>
        <p:nvPicPr>
          <p:cNvPr id="117" name="Google Shape;117;p16"/>
          <p:cNvPicPr preferRelativeResize="0"/>
          <p:nvPr/>
        </p:nvPicPr>
        <p:blipFill rotWithShape="1">
          <a:blip r:embed="rId6">
            <a:alphaModFix/>
          </a:blip>
          <a:srcRect l="21780" r="21792"/>
          <a:stretch/>
        </p:blipFill>
        <p:spPr>
          <a:xfrm>
            <a:off x="5963650" y="3481725"/>
            <a:ext cx="1447200" cy="1439550"/>
          </a:xfrm>
          <a:prstGeom prst="rect">
            <a:avLst/>
          </a:prstGeom>
          <a:noFill/>
          <a:ln>
            <a:noFill/>
          </a:ln>
        </p:spPr>
      </p:pic>
      <p:sp>
        <p:nvSpPr>
          <p:cNvPr id="118" name="Google Shape;118;p16"/>
          <p:cNvSpPr/>
          <p:nvPr/>
        </p:nvSpPr>
        <p:spPr>
          <a:xfrm>
            <a:off x="3977400" y="3379950"/>
            <a:ext cx="1839000" cy="1643100"/>
          </a:xfrm>
          <a:prstGeom prst="rect">
            <a:avLst/>
          </a:prstGeom>
          <a:solidFill>
            <a:srgbClr val="F4E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9" name="Google Shape;119;p16"/>
          <p:cNvPicPr preferRelativeResize="0"/>
          <p:nvPr/>
        </p:nvPicPr>
        <p:blipFill rotWithShape="1">
          <a:blip r:embed="rId7">
            <a:alphaModFix/>
          </a:blip>
          <a:srcRect l="21811" t="19" r="11525" b="9"/>
          <a:stretch/>
        </p:blipFill>
        <p:spPr>
          <a:xfrm>
            <a:off x="3316175" y="3481725"/>
            <a:ext cx="1440000" cy="1439550"/>
          </a:xfrm>
          <a:prstGeom prst="rect">
            <a:avLst/>
          </a:prstGeom>
          <a:noFill/>
          <a:ln w="19050" cap="flat" cmpd="sng">
            <a:solidFill>
              <a:srgbClr val="DDE9E2"/>
            </a:solidFill>
            <a:prstDash val="solid"/>
            <a:round/>
            <a:headEnd type="none" w="sm" len="sm"/>
            <a:tailEnd type="none" w="sm" len="sm"/>
          </a:ln>
        </p:spPr>
      </p:pic>
      <p:sp>
        <p:nvSpPr>
          <p:cNvPr id="120" name="Google Shape;120;p16"/>
          <p:cNvSpPr txBox="1"/>
          <p:nvPr/>
        </p:nvSpPr>
        <p:spPr>
          <a:xfrm>
            <a:off x="4839850" y="3786325"/>
            <a:ext cx="976500" cy="8304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800"/>
              </a:spcAft>
              <a:buNone/>
            </a:pPr>
            <a:r>
              <a:rPr lang="en-GB" sz="1200" b="1" dirty="0">
                <a:solidFill>
                  <a:srgbClr val="1A1A1A"/>
                </a:solidFill>
              </a:rPr>
              <a:t>CONTROL ENERGY BILLS</a:t>
            </a:r>
            <a:endParaRPr dirty="0">
              <a:solidFill>
                <a:srgbClr val="1A1A1A"/>
              </a:solidFill>
            </a:endParaRPr>
          </a:p>
        </p:txBody>
      </p:sp>
    </p:spTree>
    <p:extLst>
      <p:ext uri="{BB962C8B-B14F-4D97-AF65-F5344CB8AC3E}">
        <p14:creationId xmlns:p14="http://schemas.microsoft.com/office/powerpoint/2010/main" val="1675534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7"/>
          <p:cNvSpPr txBox="1">
            <a:spLocks noGrp="1"/>
          </p:cNvSpPr>
          <p:nvPr>
            <p:ph type="sldNum" idx="12"/>
          </p:nvPr>
        </p:nvSpPr>
        <p:spPr>
          <a:xfrm>
            <a:off x="184274" y="4685050"/>
            <a:ext cx="385200" cy="3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9</a:t>
            </a:fld>
            <a:endParaRPr dirty="0"/>
          </a:p>
        </p:txBody>
      </p:sp>
      <p:pic>
        <p:nvPicPr>
          <p:cNvPr id="236" name="Google Shape;236;p27"/>
          <p:cNvPicPr preferRelativeResize="0"/>
          <p:nvPr/>
        </p:nvPicPr>
        <p:blipFill rotWithShape="1">
          <a:blip r:embed="rId3">
            <a:alphaModFix/>
          </a:blip>
          <a:srcRect l="44781" t="54494" b="7010"/>
          <a:stretch/>
        </p:blipFill>
        <p:spPr>
          <a:xfrm>
            <a:off x="3048525" y="2970925"/>
            <a:ext cx="5049274" cy="1979999"/>
          </a:xfrm>
          <a:prstGeom prst="rect">
            <a:avLst/>
          </a:prstGeom>
          <a:noFill/>
          <a:ln>
            <a:noFill/>
          </a:ln>
        </p:spPr>
      </p:pic>
      <p:pic>
        <p:nvPicPr>
          <p:cNvPr id="237" name="Google Shape;237;p27"/>
          <p:cNvPicPr preferRelativeResize="0"/>
          <p:nvPr/>
        </p:nvPicPr>
        <p:blipFill rotWithShape="1">
          <a:blip r:embed="rId3">
            <a:alphaModFix/>
          </a:blip>
          <a:srcRect l="58662" t="77149" b="4063"/>
          <a:stretch/>
        </p:blipFill>
        <p:spPr>
          <a:xfrm>
            <a:off x="3048525" y="1103350"/>
            <a:ext cx="3780077" cy="1093003"/>
          </a:xfrm>
          <a:prstGeom prst="rect">
            <a:avLst/>
          </a:prstGeom>
          <a:noFill/>
          <a:ln>
            <a:noFill/>
          </a:ln>
        </p:spPr>
      </p:pic>
      <p:sp>
        <p:nvSpPr>
          <p:cNvPr id="238" name="Google Shape;238;p27"/>
          <p:cNvSpPr/>
          <p:nvPr/>
        </p:nvSpPr>
        <p:spPr>
          <a:xfrm>
            <a:off x="2838824" y="857100"/>
            <a:ext cx="3449176" cy="1204782"/>
          </a:xfrm>
          <a:prstGeom prst="rect">
            <a:avLst/>
          </a:prstGeom>
          <a:solidFill>
            <a:srgbClr val="B8D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239;p27"/>
          <p:cNvSpPr txBox="1"/>
          <p:nvPr/>
        </p:nvSpPr>
        <p:spPr>
          <a:xfrm>
            <a:off x="2973934" y="964350"/>
            <a:ext cx="3239400" cy="84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800" dirty="0" smtClean="0">
                <a:solidFill>
                  <a:srgbClr val="1A1A1A"/>
                </a:solidFill>
              </a:rPr>
              <a:t>Experts agree</a:t>
            </a:r>
            <a:r>
              <a:rPr lang="en-GB" sz="1800" dirty="0">
                <a:solidFill>
                  <a:srgbClr val="1A1A1A"/>
                </a:solidFill>
              </a:rPr>
              <a:t>...</a:t>
            </a:r>
            <a:endParaRPr sz="1800" dirty="0">
              <a:solidFill>
                <a:srgbClr val="1A1A1A"/>
              </a:solidFill>
            </a:endParaRPr>
          </a:p>
          <a:p>
            <a:pPr marL="0" lvl="0" indent="0" algn="l" rtl="0">
              <a:lnSpc>
                <a:spcPct val="100000"/>
              </a:lnSpc>
              <a:spcBef>
                <a:spcPts val="800"/>
              </a:spcBef>
              <a:spcAft>
                <a:spcPts val="800"/>
              </a:spcAft>
              <a:buNone/>
            </a:pPr>
            <a:r>
              <a:rPr lang="en-GB" sz="1800" i="1" dirty="0" smtClean="0">
                <a:solidFill>
                  <a:srgbClr val="1A1A1A"/>
                </a:solidFill>
              </a:rPr>
              <a:t>“100% renewables is           100% doable</a:t>
            </a:r>
            <a:endParaRPr sz="1800" i="1" dirty="0">
              <a:solidFill>
                <a:srgbClr val="1A1A1A"/>
              </a:solidFill>
            </a:endParaRPr>
          </a:p>
        </p:txBody>
      </p:sp>
      <p:pic>
        <p:nvPicPr>
          <p:cNvPr id="240" name="Google Shape;240;p27"/>
          <p:cNvPicPr preferRelativeResize="0"/>
          <p:nvPr/>
        </p:nvPicPr>
        <p:blipFill>
          <a:blip r:embed="rId4">
            <a:alphaModFix/>
          </a:blip>
          <a:stretch>
            <a:fillRect/>
          </a:stretch>
        </p:blipFill>
        <p:spPr>
          <a:xfrm>
            <a:off x="5621016" y="228600"/>
            <a:ext cx="3294384" cy="2574300"/>
          </a:xfrm>
          <a:prstGeom prst="rect">
            <a:avLst/>
          </a:prstGeom>
          <a:noFill/>
          <a:ln w="19050" cap="flat" cmpd="sng">
            <a:solidFill>
              <a:srgbClr val="DDE9E2"/>
            </a:solidFill>
            <a:prstDash val="solid"/>
            <a:round/>
            <a:headEnd type="none" w="sm" len="sm"/>
            <a:tailEnd type="none" w="sm" len="sm"/>
          </a:ln>
        </p:spPr>
      </p:pic>
      <p:sp>
        <p:nvSpPr>
          <p:cNvPr id="241" name="Google Shape;241;p27"/>
          <p:cNvSpPr txBox="1"/>
          <p:nvPr/>
        </p:nvSpPr>
        <p:spPr>
          <a:xfrm>
            <a:off x="2852975" y="2802900"/>
            <a:ext cx="5077500" cy="1980000"/>
          </a:xfrm>
          <a:prstGeom prst="rect">
            <a:avLst/>
          </a:prstGeom>
          <a:solidFill>
            <a:srgbClr val="F4E6CF"/>
          </a:solidFill>
          <a:ln>
            <a:noFill/>
          </a:ln>
        </p:spPr>
        <p:txBody>
          <a:bodyPr spcFirstLastPara="1" wrap="square" lIns="180000" tIns="216000" rIns="180000" bIns="216000" anchor="t" anchorCtr="0">
            <a:noAutofit/>
          </a:bodyPr>
          <a:lstStyle/>
          <a:p>
            <a:pPr marL="0" lvl="0" indent="0" algn="l" rtl="0">
              <a:lnSpc>
                <a:spcPct val="125000"/>
              </a:lnSpc>
              <a:spcBef>
                <a:spcPts val="0"/>
              </a:spcBef>
              <a:spcAft>
                <a:spcPts val="800"/>
              </a:spcAft>
              <a:buNone/>
            </a:pPr>
            <a:r>
              <a:rPr lang="en-GB" dirty="0">
                <a:solidFill>
                  <a:srgbClr val="1A1A1A"/>
                </a:solidFill>
              </a:rPr>
              <a:t>Experts agree that shifting to an energy system powered by the sun and wind is technically feasible and economically responsible. Nine different expert organisations, from the University of New South Wales to the Australian Energy Market Operator, have all conducted studies that show 100% renewable energy for Australia is 100% doable.</a:t>
            </a:r>
            <a:endParaRPr dirty="0">
              <a:solidFill>
                <a:srgbClr val="1A1A1A"/>
              </a:solidFill>
            </a:endParaRPr>
          </a:p>
        </p:txBody>
      </p:sp>
      <p:pic>
        <p:nvPicPr>
          <p:cNvPr id="242" name="Google Shape;242;p27" descr="100% renewable reports.png"/>
          <p:cNvPicPr preferRelativeResize="0"/>
          <p:nvPr/>
        </p:nvPicPr>
        <p:blipFill>
          <a:blip r:embed="rId5">
            <a:alphaModFix/>
          </a:blip>
          <a:stretch>
            <a:fillRect/>
          </a:stretch>
        </p:blipFill>
        <p:spPr>
          <a:xfrm>
            <a:off x="367775" y="1045200"/>
            <a:ext cx="2075725" cy="2900150"/>
          </a:xfrm>
          <a:prstGeom prst="rect">
            <a:avLst/>
          </a:prstGeom>
          <a:noFill/>
          <a:ln>
            <a:noFill/>
          </a:ln>
        </p:spPr>
      </p:pic>
      <p:sp>
        <p:nvSpPr>
          <p:cNvPr id="243" name="Google Shape;243;p27"/>
          <p:cNvSpPr txBox="1">
            <a:spLocks noGrp="1"/>
          </p:cNvSpPr>
          <p:nvPr>
            <p:ph type="title"/>
          </p:nvPr>
        </p:nvSpPr>
        <p:spPr>
          <a:xfrm>
            <a:off x="457200" y="228600"/>
            <a:ext cx="3143624" cy="6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solidFill>
                  <a:srgbClr val="1A1A1A"/>
                </a:solidFill>
              </a:rPr>
              <a:t>It’s achievable</a:t>
            </a:r>
            <a:r>
              <a:rPr lang="mr-IN" dirty="0" smtClean="0">
                <a:solidFill>
                  <a:srgbClr val="1A1A1A"/>
                </a:solidFill>
              </a:rPr>
              <a:t>…</a:t>
            </a:r>
            <a:r>
              <a:rPr lang="en-GB" dirty="0" smtClean="0">
                <a:solidFill>
                  <a:srgbClr val="1A1A1A"/>
                </a:solidFill>
              </a:rPr>
              <a:t> </a:t>
            </a:r>
            <a:endParaRPr dirty="0">
              <a:solidFill>
                <a:srgbClr val="4F847C"/>
              </a:solidFill>
            </a:endParaRPr>
          </a:p>
        </p:txBody>
      </p:sp>
      <p:sp>
        <p:nvSpPr>
          <p:cNvPr id="244" name="Google Shape;244;p27"/>
          <p:cNvSpPr/>
          <p:nvPr/>
        </p:nvSpPr>
        <p:spPr>
          <a:xfrm>
            <a:off x="0" y="856800"/>
            <a:ext cx="2443500" cy="36000"/>
          </a:xfrm>
          <a:prstGeom prst="rect">
            <a:avLst/>
          </a:prstGeom>
          <a:solidFill>
            <a:srgbClr val="93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7050977"/>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4352</TotalTime>
  <Words>3759</Words>
  <Application>Microsoft Office PowerPoint</Application>
  <PresentationFormat>On-screen Show (16:9)</PresentationFormat>
  <Paragraphs>286</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Wingdings</vt:lpstr>
      <vt:lpstr>Helvetica Neue</vt:lpstr>
      <vt:lpstr>Simple Light</vt:lpstr>
      <vt:lpstr>PowerPoint Presentation</vt:lpstr>
      <vt:lpstr>Our choice</vt:lpstr>
      <vt:lpstr>Our role</vt:lpstr>
      <vt:lpstr>It’s inevitable: Cost</vt:lpstr>
      <vt:lpstr>It’s inevitable: Aging Coal</vt:lpstr>
      <vt:lpstr>It’s inevitable: Opportunity</vt:lpstr>
      <vt:lpstr>It’s inevitable: Aussies love it</vt:lpstr>
      <vt:lpstr>It’s inevitable: Creates a better life…</vt:lpstr>
      <vt:lpstr>It’s achievable… </vt:lpstr>
      <vt:lpstr>… and we have a plan</vt:lpstr>
      <vt:lpstr>Here’s how 100% renewables will work… </vt:lpstr>
      <vt:lpstr>1. Big on low-cost renewables</vt:lpstr>
      <vt:lpstr>2. Fill the gaps with a diversity of technologies</vt:lpstr>
      <vt:lpstr>2. Fill the gaps with a diversity of technologies</vt:lpstr>
      <vt:lpstr>2. Fill the gaps with a diversity of technologies</vt:lpstr>
      <vt:lpstr>3. Small so everyone can benefit</vt:lpstr>
      <vt:lpstr>4. Industry and transport go renewable too</vt:lpstr>
      <vt:lpstr>5. Demand is as important as supply</vt:lpstr>
      <vt:lpstr>6. Poles and wires only where we need them</vt:lpstr>
      <vt:lpstr>7. We export renewables to the world</vt:lpstr>
      <vt:lpstr>8. More reliable in extreme weather</vt:lpstr>
      <vt:lpstr>But we’re being held back by coal companies…</vt:lpstr>
      <vt:lpstr>… and ripped off by energy companies</vt:lpstr>
      <vt:lpstr>...and the politicians in their pockets</vt:lpstr>
      <vt:lpstr>So we must take back control</vt:lpstr>
      <vt:lpstr>   Sunny Shire</vt:lpstr>
      <vt:lpstr>Solar Gardens</vt:lpstr>
      <vt:lpstr> Whyalla Steelworks</vt:lpstr>
      <vt:lpstr>  Repower   Shoalhaven</vt:lpstr>
      <vt:lpstr>  Totally  Renewable Yackandandah </vt:lpstr>
      <vt:lpstr> Stucco  Housing  Cooperative  </vt:lpstr>
      <vt:lpstr> Hepburn  Wind</vt:lpstr>
      <vt:lpstr>   … across the country</vt:lpstr>
      <vt:lpstr>Lets get on with it!</vt:lpstr>
      <vt:lpstr>What you can do…</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Franziska Mey</dc:creator>
  <cp:lastModifiedBy>Elizabeth Noble</cp:lastModifiedBy>
  <cp:revision>80</cp:revision>
  <dcterms:modified xsi:type="dcterms:W3CDTF">2019-06-04T11:10:31Z</dcterms:modified>
</cp:coreProperties>
</file>